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37"/>
  </p:notesMasterIdLst>
  <p:sldIdLst>
    <p:sldId id="256" r:id="rId5"/>
    <p:sldId id="417" r:id="rId6"/>
    <p:sldId id="418" r:id="rId7"/>
    <p:sldId id="396" r:id="rId8"/>
    <p:sldId id="398" r:id="rId9"/>
    <p:sldId id="397" r:id="rId10"/>
    <p:sldId id="399" r:id="rId11"/>
    <p:sldId id="400" r:id="rId12"/>
    <p:sldId id="404" r:id="rId13"/>
    <p:sldId id="405" r:id="rId14"/>
    <p:sldId id="403" r:id="rId15"/>
    <p:sldId id="402" r:id="rId16"/>
    <p:sldId id="401" r:id="rId17"/>
    <p:sldId id="406" r:id="rId18"/>
    <p:sldId id="423" r:id="rId19"/>
    <p:sldId id="407" r:id="rId20"/>
    <p:sldId id="408" r:id="rId21"/>
    <p:sldId id="409" r:id="rId22"/>
    <p:sldId id="420" r:id="rId23"/>
    <p:sldId id="421" r:id="rId24"/>
    <p:sldId id="395" r:id="rId25"/>
    <p:sldId id="410" r:id="rId26"/>
    <p:sldId id="411" r:id="rId27"/>
    <p:sldId id="412" r:id="rId28"/>
    <p:sldId id="413" r:id="rId29"/>
    <p:sldId id="414" r:id="rId30"/>
    <p:sldId id="415" r:id="rId31"/>
    <p:sldId id="424" r:id="rId32"/>
    <p:sldId id="425" r:id="rId33"/>
    <p:sldId id="422" r:id="rId34"/>
    <p:sldId id="416" r:id="rId35"/>
    <p:sldId id="392" r:id="rId3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78721" autoAdjust="0"/>
  </p:normalViewPr>
  <p:slideViewPr>
    <p:cSldViewPr snapToGrid="0">
      <p:cViewPr varScale="1">
        <p:scale>
          <a:sx n="75" d="100"/>
          <a:sy n="75" d="100"/>
        </p:scale>
        <p:origin x="974" y="53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viewProps" Target="viewProps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8BA6F2-E4D7-474F-A247-138AE80D27C1}" type="datetimeFigureOut">
              <a:rPr lang="en-US" smtClean="0"/>
              <a:t>9/14/2025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F6341F-359A-43AC-BDE3-0CA12AB83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071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9D940C-E6B4-4E15-9D37-05D960620E0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296059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65B831-0C13-6D08-E64C-81BB14B642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287465A-6ECD-045A-F93F-40B4886E885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E9E483A-C6B3-7AD9-BC11-E64097BA3FE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en-US" sz="1800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34A3BF-86B2-BFC4-3DCD-BA0FEE72E21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9D940C-E6B4-4E15-9D37-05D960620E0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949680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62019A-1974-720F-4210-6FB738B72D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2FD2AC1-3098-4F37-DFD4-647EB0D88F2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F83EEC9-A4AE-C73B-0E5B-123A5A5B488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en-US" sz="1800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ED3BF6-34AF-EE24-5FDF-DF09512871C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9D940C-E6B4-4E15-9D37-05D960620E0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95540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E4AFCE-2F4A-F3CE-16DE-C5779DD7AE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1FBA02D-EF4F-328B-4B41-33DAACB33B3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DDA934E-B7C9-51E6-6F71-ED198EA5D7A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en-US" sz="1800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7A4B87-8709-A85A-E43D-F4E830B00D6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9D940C-E6B4-4E15-9D37-05D960620E0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646494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E1524A-3D8B-A8B4-35DB-8C2F4F91D7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FEA82A8-31AE-A166-9298-B72E8839FB0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6017DB1-B171-13F0-3B7E-958E329AB7D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en-US" sz="1800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7C3B6E-49EB-563F-F916-701FE4428F7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9D940C-E6B4-4E15-9D37-05D960620E0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3071094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A79927-A88A-E1E8-C188-2B9585997D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3BC5949-699C-D5CC-A77E-BD7DD57FCFB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155F9D1-C752-1989-7505-BBDCB43A8D1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en-US" sz="1800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AEEE34-3ECA-478D-BE8A-D30A7E80700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9D940C-E6B4-4E15-9D37-05D960620E0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06766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F6AAA5-038F-03D5-681B-D2B58F8145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8AFD38F-A2D5-9E39-9C7C-522A8EBBEF0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A078CE3-3C6F-2AF6-4882-3C60820ED68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en-US" sz="1800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E9594D-9024-1867-BF10-8D5EB36D257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9D940C-E6B4-4E15-9D37-05D960620E0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3318089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271B0C-E9F3-DC56-5152-9548C9D39E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36A821A-DC0A-41DA-CE42-2CECB74838B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AB50371-053A-395F-432E-739F11CB088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en-US" sz="1800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EA3F84-46E6-8AFD-DF35-3A079FEBF3C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9D940C-E6B4-4E15-9D37-05D960620E0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16793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BCCDA0-9CFE-0ECF-5937-8E337A7260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60146D4-CB7A-A094-47F9-C21F26AE7BE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A08225D-B2E9-553C-EFF8-A990509B2E6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en-US" sz="1800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563E4D-2B1F-C5B7-4CC8-A0F19F711E8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9D940C-E6B4-4E15-9D37-05D960620E0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7990169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72879E-7901-E91E-00C6-3491EC0CCF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920BA84-4AA8-93B0-46F1-22264297512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080D0F9-01B7-B3B8-FC4F-A16A3755E9B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en-US" sz="1800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60B3B2-5554-1940-86C2-4320DAD2D0D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9D940C-E6B4-4E15-9D37-05D960620E0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690806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1A97B4-AB7F-5B59-4B2C-DEBACEBE95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D23B8E6-C29E-5C0C-59D1-77111B2E032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EFB9BC4-270A-2E47-2697-AD596813B7F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en-US" sz="1800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5B1D52-12AF-E1E9-46BC-7E39D1A5D24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9D940C-E6B4-4E15-9D37-05D960620E0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04972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F06290-0CD8-DE52-1C9D-9CCAAED889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8AE7D23-6ED5-7FAB-DFBA-D3D67863BC3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9568892-C789-9A92-C307-4F370B08916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en-US" sz="1800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86F19A-46F0-2216-52C1-1FF8B85E599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9D940C-E6B4-4E15-9D37-05D960620E0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209757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544F29-2744-19C9-C350-D57F2BA28D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270DFB4-2037-6604-9162-E50C57B8026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6D5F3CD-D800-B7A0-AEF2-F8049FF5BC7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en-US" sz="1800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175744-C95D-F57C-129F-7C3B0FDD4FD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9D940C-E6B4-4E15-9D37-05D960620E0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2666817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6B7E8C-A4CA-43A1-B889-8AE6491590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895548B-DB52-E3EC-4201-AA9BF1D2B44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C857002-D16D-C25D-F804-D763769AA54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en-US" sz="1800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83066B-1464-7B5C-0B75-CB3D770933A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9D940C-E6B4-4E15-9D37-05D960620E0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16336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6BE65B-DA4C-E4DB-893C-FD54B3BD15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2B4A03F-15FC-0839-CCAD-D05257D9740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3EEFFE1-3C86-365F-E62B-B6E401137B1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en-US" sz="1800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95A7D0-B821-E50B-F8B9-5C623FEB583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9D940C-E6B4-4E15-9D37-05D960620E0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0910605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AB6E76-5257-E7BB-582F-C61BD1F45E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BA63102-7A61-94ED-9E5C-9D9008CA7A8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3E6703A-4ABE-58F2-0281-B3C60FF8F7A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en-US" sz="1800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C0DA75-8919-0EE9-AE43-08F04D4B990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9D940C-E6B4-4E15-9D37-05D960620E0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22065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41947E-12D3-B369-5704-112C3DD62D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FBD56A3-10E0-0904-D5A5-D9B26324125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C93273F-F476-CDA2-DBD2-11F32952DC9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en-US" sz="1800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8AFF5E-5B91-8B0C-A6EE-C1749A3F5F7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9D940C-E6B4-4E15-9D37-05D960620E0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1491551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5D8C1B-758B-6449-CE84-8A5D929801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AD2856D-8D27-9874-E0EE-DB305320224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A0AA2B6-6533-809D-1977-E73A5AC42AA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en-US" sz="1800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2C9625-4540-D5D8-7D76-8BA44F40630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9D940C-E6B4-4E15-9D37-05D960620E0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5825362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424DFE-7C21-17C8-72D8-96BD6F0DA0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5C76BB1-DE23-8BA5-9BF5-7B7F9D14F02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68761E8-1B4F-0A33-09F7-091E1CB6DC4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en-US" sz="1800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8B0689-E1F3-7362-9D45-5011D6660B6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9D940C-E6B4-4E15-9D37-05D960620E0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954735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34BE63-CD10-16BA-CD94-084FB5F7E6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4B576DF-D986-2889-565C-7FB4FC27E0E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B69C631-6CA7-14A1-2517-A309AAF91DE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en-US" sz="1800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028F5A-1E05-61AA-A43E-61B303D0028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9D940C-E6B4-4E15-9D37-05D960620E0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2532413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35C8C0-FC25-2083-8C00-E0E4064124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F44E797-324D-F3D4-E27B-5BDA4B9FED8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2102AE8-C91D-8ACC-A1C8-FFF979DE19D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en-US" sz="1800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7B5CF2-EE53-36A6-678F-C97BF560E44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9D940C-E6B4-4E15-9D37-05D960620E0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874773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EF2854-ADCA-2980-666D-801D1C62FA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4F0D1E9-4AD1-D24F-AB3C-E5287B62C50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ED3F293-FA2A-48E6-F729-2FBA4AAA4DA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en-US" sz="1800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9A44CE-9E2A-6D0B-AAF5-35155E3AE5B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9D940C-E6B4-4E15-9D37-05D960620E0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16701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FCDDF1-B119-E48E-DF65-E73313E065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3039EE3-176E-4F37-079B-545558627E8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EDE07E9-D310-BED2-8EDF-1A2D400CAEF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en-US" sz="1800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3BAB48-1062-DC51-DB20-13CE6656F8B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9D940C-E6B4-4E15-9D37-05D960620E0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4406558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BF295A-7B56-A9CF-864C-35F6050C04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E9ACF54-9E89-3CC2-ED79-C89EEB2BC20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C313C65-CCC3-A440-EE0A-7F8938104AB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en-US" sz="1800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BF0233-1904-18C6-2297-82E792F9A99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9D940C-E6B4-4E15-9D37-05D960620E0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590175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A3520F-CD7B-51C5-9A9F-62AE46E141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9DD6FE9-44F3-8545-9E01-5072AD43F3D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1FBA1E8-8B78-4758-69FB-C7F418DE145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en-US" sz="1800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C4D499-27F9-AA2D-0D48-59B9631B808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9D940C-E6B4-4E15-9D37-05D960620E0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9657885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800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9D940C-E6B4-4E15-9D37-05D960620E0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51615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431EEB-94E2-7F7F-86F6-69D9E69A85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CABB162-626D-2846-DA1B-7FD8763A315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6E5D2CB-FFA2-1C6C-5285-08769AA6EFF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en-US" sz="1800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CEB5C1-2CD4-E90C-11FE-51AD117AF88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9D940C-E6B4-4E15-9D37-05D960620E0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97332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3634C1-2910-69EC-E9F0-A0E0C22DBB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374C685-547A-FC4C-F022-5CD46DC564A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790A854-0DBC-71D9-98E1-C3527355AF0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en-US" sz="1800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2D6038-8F59-1F2F-5FEA-617CE56CF91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9D940C-E6B4-4E15-9D37-05D960620E0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50119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4A3ECF-6D46-5840-8649-34C56A7E39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572A180-D537-01CC-8801-88D6984A163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B21014F-8FBE-19C3-172D-06238DE988F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en-US" sz="1800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04265E-0F03-EE4E-A6BD-E1A70026390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9D940C-E6B4-4E15-9D37-05D960620E0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520685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0A641A-C9F9-6C56-93A6-EFBDBD4624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4ABA928-FBC1-3F3B-AE66-AA767E15FE2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C550ED1-12DB-1E03-B6F6-6041B39070F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en-US" sz="1800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FE82D3-D657-E41F-B57D-9FC4FDDDF1A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9D940C-E6B4-4E15-9D37-05D960620E0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23349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DCA553-E432-4458-4ED3-173C6C445E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36EC45F-6933-5933-3027-70CD874826F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5D99763-B3F4-2FB2-CA06-C6D48DB8F35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en-US" sz="1800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FF1082-9033-7DAE-3C24-2B4CC42C112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9D940C-E6B4-4E15-9D37-05D960620E0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91793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027AFC-59E9-09BD-9E2D-2731C90124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024FEE5-05FA-1BB3-0417-36B530A6819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7757D7A-23B3-18F3-1710-0DA7FA9F056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en-US" sz="1800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FC73F2-9248-C149-FF25-F94450F8887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9D940C-E6B4-4E15-9D37-05D960620E0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54312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ADA3F-C12B-4061-BF29-AA1D16C065B0}" type="datetimeFigureOut">
              <a:rPr lang="en-US" smtClean="0"/>
              <a:t>9/14/2025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882EB-825E-40BD-B4F2-C61000AB6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901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ADA3F-C12B-4061-BF29-AA1D16C065B0}" type="datetimeFigureOut">
              <a:rPr lang="en-US" smtClean="0"/>
              <a:t>9/14/2025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882EB-825E-40BD-B4F2-C61000AB6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37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ADA3F-C12B-4061-BF29-AA1D16C065B0}" type="datetimeFigureOut">
              <a:rPr lang="en-US" smtClean="0"/>
              <a:t>9/14/2025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882EB-825E-40BD-B4F2-C61000AB6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028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ADA3F-C12B-4061-BF29-AA1D16C065B0}" type="datetimeFigureOut">
              <a:rPr lang="en-US" smtClean="0"/>
              <a:t>9/14/2025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882EB-825E-40BD-B4F2-C61000AB6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558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ADA3F-C12B-4061-BF29-AA1D16C065B0}" type="datetimeFigureOut">
              <a:rPr lang="en-US" smtClean="0"/>
              <a:t>9/14/2025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882EB-825E-40BD-B4F2-C61000AB6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045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ADA3F-C12B-4061-BF29-AA1D16C065B0}" type="datetimeFigureOut">
              <a:rPr lang="en-US" smtClean="0"/>
              <a:t>9/14/2025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882EB-825E-40BD-B4F2-C61000AB6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58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ADA3F-C12B-4061-BF29-AA1D16C065B0}" type="datetimeFigureOut">
              <a:rPr lang="en-US" smtClean="0"/>
              <a:t>9/14/2025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882EB-825E-40BD-B4F2-C61000AB6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855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ADA3F-C12B-4061-BF29-AA1D16C065B0}" type="datetimeFigureOut">
              <a:rPr lang="en-US" smtClean="0"/>
              <a:t>9/14/2025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882EB-825E-40BD-B4F2-C61000AB6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496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ADA3F-C12B-4061-BF29-AA1D16C065B0}" type="datetimeFigureOut">
              <a:rPr lang="en-US" smtClean="0"/>
              <a:t>9/14/2025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882EB-825E-40BD-B4F2-C61000AB6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101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ADA3F-C12B-4061-BF29-AA1D16C065B0}" type="datetimeFigureOut">
              <a:rPr lang="en-US" smtClean="0"/>
              <a:t>9/14/2025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882EB-825E-40BD-B4F2-C61000AB6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414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ADA3F-C12B-4061-BF29-AA1D16C065B0}" type="datetimeFigureOut">
              <a:rPr lang="en-US" smtClean="0"/>
              <a:t>9/14/2025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882EB-825E-40BD-B4F2-C61000AB6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897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ADA3F-C12B-4061-BF29-AA1D16C065B0}" type="datetimeFigureOut">
              <a:rPr lang="en-US" smtClean="0"/>
              <a:t>9/14/2025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E882EB-825E-40BD-B4F2-C61000AB6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45501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rc.army.mil/content/CRSC%20(Combat-related%20Special%20Compensation)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fpc.af.mil/Benefits-and-Entitlements/Combat-Related-Special-Compensation/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ecnav.navy.mil/mra/CORB/Pages/CRSCB/default.aspx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cms.uscg.mil/Our-Organization/Assistant-Commandant-for-Human-Resources-CG-1/Personnel-Service-Center-PSC/Personnel-Support-Division-PSC-PSD/Disability-Evaluation-Branch-PSC-PSD-MED/Combat-Related-Special-Compensation-CRSC/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a.gov/resources/combat-related-special-compensation-crsc/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mailto:veterans@lakecountyil.gov" TargetMode="Externa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B88C6-6305-49BC-9D82-49F9C2210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1573617"/>
            <a:ext cx="5932003" cy="3725495"/>
          </a:xfrm>
        </p:spPr>
        <p:txBody>
          <a:bodyPr anchor="b">
            <a:noAutofit/>
          </a:bodyPr>
          <a:lstStyle/>
          <a:p>
            <a:pPr algn="l"/>
            <a:r>
              <a:rPr lang="en-US" altLang="en-US" sz="4000" dirty="0">
                <a:latin typeface="+mn-lt"/>
              </a:rPr>
              <a:t>Concurrent Retirement and Disability Pay / Combat Related Special Compensation</a:t>
            </a:r>
            <a:br>
              <a:rPr lang="en-US" altLang="en-US" sz="4000" dirty="0">
                <a:latin typeface="+mn-lt"/>
              </a:rPr>
            </a:br>
            <a:br>
              <a:rPr lang="en-US" altLang="en-US" sz="4000" dirty="0">
                <a:latin typeface="+mn-lt"/>
              </a:rPr>
            </a:br>
            <a:br>
              <a:rPr lang="en-US" altLang="en-US" sz="4000" dirty="0">
                <a:latin typeface="+mn-lt"/>
              </a:rPr>
            </a:br>
            <a:r>
              <a:rPr lang="en-US" altLang="en-US" sz="2000" dirty="0">
                <a:latin typeface="+mn-lt"/>
              </a:rPr>
              <a:t>Assistant Superintendent John Murray</a:t>
            </a:r>
            <a:br>
              <a:rPr lang="en-US" altLang="en-US" sz="2000" dirty="0">
                <a:latin typeface="+mn-lt"/>
              </a:rPr>
            </a:br>
            <a:r>
              <a:rPr lang="en-US" altLang="en-US" sz="2000" dirty="0">
                <a:latin typeface="+mn-lt"/>
              </a:rPr>
              <a:t>O - 847-377-3344</a:t>
            </a:r>
            <a:br>
              <a:rPr lang="en-US" altLang="en-US" sz="2000" dirty="0">
                <a:latin typeface="+mn-lt"/>
              </a:rPr>
            </a:br>
            <a:r>
              <a:rPr lang="en-US" altLang="en-US" sz="2000" dirty="0">
                <a:latin typeface="+mn-lt"/>
              </a:rPr>
              <a:t>E - </a:t>
            </a:r>
            <a:r>
              <a:rPr lang="en-US" altLang="en-US" sz="2000" dirty="0">
                <a:solidFill>
                  <a:srgbClr val="FF0000"/>
                </a:solidFill>
                <a:latin typeface="+mn-lt"/>
              </a:rPr>
              <a:t>jmurray@lakecountyil.gov</a:t>
            </a:r>
            <a:br>
              <a:rPr lang="en-US" altLang="en-US" sz="4000" dirty="0">
                <a:latin typeface="+mn-lt"/>
              </a:rPr>
            </a:br>
            <a:endParaRPr lang="en-US" sz="4000" dirty="0">
              <a:latin typeface="+mn-lt"/>
            </a:endParaRPr>
          </a:p>
        </p:txBody>
      </p:sp>
      <p:pic>
        <p:nvPicPr>
          <p:cNvPr id="5" name="Picture 4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E66AF8C5-0349-4596-9CBA-CD6D30658CB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82" r="8916" b="-1"/>
          <a:stretch/>
        </p:blipFill>
        <p:spPr>
          <a:xfrm>
            <a:off x="20" y="10"/>
            <a:ext cx="6024134" cy="685799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F13521A-0678-4370-A684-E2ED032ABF4C}"/>
              </a:ext>
            </a:extLst>
          </p:cNvPr>
          <p:cNvCxnSpPr>
            <a:cxnSpLocks/>
          </p:cNvCxnSpPr>
          <p:nvPr/>
        </p:nvCxnSpPr>
        <p:spPr>
          <a:xfrm>
            <a:off x="6368377" y="2876100"/>
            <a:ext cx="5387247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50850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E0ED7E-186D-2FFD-D2E3-7AAE84FE71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341AFF5-5AAA-B972-3E75-C83DF3B6D11A}"/>
              </a:ext>
            </a:extLst>
          </p:cNvPr>
          <p:cNvCxnSpPr>
            <a:cxnSpLocks/>
          </p:cNvCxnSpPr>
          <p:nvPr/>
        </p:nvCxnSpPr>
        <p:spPr>
          <a:xfrm>
            <a:off x="448350" y="1131673"/>
            <a:ext cx="1069689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585F8B77-7EF7-327A-5508-1BEC7CAB6D77}"/>
              </a:ext>
            </a:extLst>
          </p:cNvPr>
          <p:cNvSpPr txBox="1"/>
          <p:nvPr/>
        </p:nvSpPr>
        <p:spPr>
          <a:xfrm>
            <a:off x="409621" y="314323"/>
            <a:ext cx="113727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457200">
              <a:defRPr/>
            </a:pPr>
            <a:r>
              <a:rPr lang="en-US" alt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Combat Related Special Compensation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Content Placeholder 7">
            <a:extLst>
              <a:ext uri="{FF2B5EF4-FFF2-40B4-BE49-F238E27FC236}">
                <a16:creationId xmlns:a16="http://schemas.microsoft.com/office/drawing/2014/main" id="{98741796-2AB7-EEC4-3716-824F96CE91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5602" y="1484453"/>
            <a:ext cx="10515600" cy="4351338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endParaRPr lang="en-US" sz="2200" dirty="0"/>
          </a:p>
          <a:p>
            <a:pPr>
              <a:spcBef>
                <a:spcPts val="600"/>
              </a:spcBef>
            </a:pPr>
            <a:endParaRPr lang="en-US" sz="2200" dirty="0"/>
          </a:p>
        </p:txBody>
      </p:sp>
      <p:sp>
        <p:nvSpPr>
          <p:cNvPr id="2" name="Content Placeholder 7">
            <a:extLst>
              <a:ext uri="{FF2B5EF4-FFF2-40B4-BE49-F238E27FC236}">
                <a16:creationId xmlns:a16="http://schemas.microsoft.com/office/drawing/2014/main" id="{8EB23983-5DF9-0146-411E-94B6AC3E6F52}"/>
              </a:ext>
            </a:extLst>
          </p:cNvPr>
          <p:cNvSpPr txBox="1">
            <a:spLocks/>
          </p:cNvSpPr>
          <p:nvPr/>
        </p:nvSpPr>
        <p:spPr>
          <a:xfrm>
            <a:off x="898002" y="1636853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</a:pPr>
            <a:endParaRPr lang="en-US" sz="2200" dirty="0"/>
          </a:p>
          <a:p>
            <a:pPr>
              <a:spcBef>
                <a:spcPts val="600"/>
              </a:spcBef>
            </a:pPr>
            <a:endParaRPr lang="en-US" sz="2200" dirty="0"/>
          </a:p>
        </p:txBody>
      </p:sp>
      <p:sp>
        <p:nvSpPr>
          <p:cNvPr id="3" name="Content Placeholder 7">
            <a:extLst>
              <a:ext uri="{FF2B5EF4-FFF2-40B4-BE49-F238E27FC236}">
                <a16:creationId xmlns:a16="http://schemas.microsoft.com/office/drawing/2014/main" id="{8E4F8652-60AC-F966-103A-C12F57C0426F}"/>
              </a:ext>
            </a:extLst>
          </p:cNvPr>
          <p:cNvSpPr txBox="1">
            <a:spLocks/>
          </p:cNvSpPr>
          <p:nvPr/>
        </p:nvSpPr>
        <p:spPr>
          <a:xfrm>
            <a:off x="1050402" y="1789253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buNone/>
            </a:pPr>
            <a:r>
              <a:rPr lang="en-US" sz="4000" b="1" u="sng" dirty="0"/>
              <a:t>4. Hazardous Service</a:t>
            </a:r>
          </a:p>
          <a:p>
            <a:pPr>
              <a:spcBef>
                <a:spcPts val="600"/>
              </a:spcBef>
            </a:pPr>
            <a:endParaRPr lang="en-US" dirty="0"/>
          </a:p>
          <a:p>
            <a:pPr>
              <a:spcBef>
                <a:spcPts val="600"/>
              </a:spcBef>
            </a:pPr>
            <a:r>
              <a:rPr lang="en-US" sz="3200" dirty="0"/>
              <a:t>Hazardous training (Often when receiving hazardous duty pay; SDAP)</a:t>
            </a:r>
          </a:p>
          <a:p>
            <a:pPr>
              <a:spcBef>
                <a:spcPts val="600"/>
              </a:spcBef>
            </a:pPr>
            <a:endParaRPr lang="en-US" sz="3200" dirty="0"/>
          </a:p>
          <a:p>
            <a:pPr>
              <a:spcBef>
                <a:spcPts val="600"/>
              </a:spcBef>
            </a:pPr>
            <a:r>
              <a:rPr lang="en-US" sz="3200" dirty="0"/>
              <a:t>Examples: Parachuting, SDAP, Flight, Demolition, Combat Diving, and vessel </a:t>
            </a:r>
          </a:p>
        </p:txBody>
      </p:sp>
    </p:spTree>
    <p:extLst>
      <p:ext uri="{BB962C8B-B14F-4D97-AF65-F5344CB8AC3E}">
        <p14:creationId xmlns:p14="http://schemas.microsoft.com/office/powerpoint/2010/main" val="36960826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DF5C84-3D3B-1318-4569-F2E9904F3A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BB5F7C8-09F6-E75B-F34E-8D23F3F26C2A}"/>
              </a:ext>
            </a:extLst>
          </p:cNvPr>
          <p:cNvCxnSpPr>
            <a:cxnSpLocks/>
          </p:cNvCxnSpPr>
          <p:nvPr/>
        </p:nvCxnSpPr>
        <p:spPr>
          <a:xfrm>
            <a:off x="448350" y="1131673"/>
            <a:ext cx="1069689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E74B5679-71A7-9A3C-F28B-0B505A46C32B}"/>
              </a:ext>
            </a:extLst>
          </p:cNvPr>
          <p:cNvSpPr txBox="1"/>
          <p:nvPr/>
        </p:nvSpPr>
        <p:spPr>
          <a:xfrm>
            <a:off x="409621" y="314323"/>
            <a:ext cx="113727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457200">
              <a:defRPr/>
            </a:pPr>
            <a:r>
              <a:rPr lang="en-US" alt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Combat Related Special Compensation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Content Placeholder 7">
            <a:extLst>
              <a:ext uri="{FF2B5EF4-FFF2-40B4-BE49-F238E27FC236}">
                <a16:creationId xmlns:a16="http://schemas.microsoft.com/office/drawing/2014/main" id="{17B938CB-F26E-0EA2-60E4-CA421EA269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5602" y="1484453"/>
            <a:ext cx="10515600" cy="4351338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endParaRPr lang="en-US" sz="2200" dirty="0"/>
          </a:p>
          <a:p>
            <a:pPr>
              <a:spcBef>
                <a:spcPts val="600"/>
              </a:spcBef>
            </a:pPr>
            <a:endParaRPr lang="en-US" sz="2200" dirty="0"/>
          </a:p>
        </p:txBody>
      </p:sp>
      <p:sp>
        <p:nvSpPr>
          <p:cNvPr id="2" name="Content Placeholder 7">
            <a:extLst>
              <a:ext uri="{FF2B5EF4-FFF2-40B4-BE49-F238E27FC236}">
                <a16:creationId xmlns:a16="http://schemas.microsoft.com/office/drawing/2014/main" id="{B20F30B4-7602-6A19-EA56-B864DDD4D6E7}"/>
              </a:ext>
            </a:extLst>
          </p:cNvPr>
          <p:cNvSpPr txBox="1">
            <a:spLocks/>
          </p:cNvSpPr>
          <p:nvPr/>
        </p:nvSpPr>
        <p:spPr>
          <a:xfrm>
            <a:off x="898002" y="1636853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</a:pPr>
            <a:endParaRPr lang="en-US" sz="2200" dirty="0"/>
          </a:p>
          <a:p>
            <a:pPr>
              <a:spcBef>
                <a:spcPts val="600"/>
              </a:spcBef>
            </a:pPr>
            <a:endParaRPr lang="en-US" sz="2200" dirty="0"/>
          </a:p>
        </p:txBody>
      </p:sp>
      <p:sp>
        <p:nvSpPr>
          <p:cNvPr id="3" name="Content Placeholder 7">
            <a:extLst>
              <a:ext uri="{FF2B5EF4-FFF2-40B4-BE49-F238E27FC236}">
                <a16:creationId xmlns:a16="http://schemas.microsoft.com/office/drawing/2014/main" id="{FD02746C-3CCA-4550-4E9E-7466CD665032}"/>
              </a:ext>
            </a:extLst>
          </p:cNvPr>
          <p:cNvSpPr txBox="1">
            <a:spLocks/>
          </p:cNvSpPr>
          <p:nvPr/>
        </p:nvSpPr>
        <p:spPr>
          <a:xfrm>
            <a:off x="1050402" y="1789253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buNone/>
            </a:pPr>
            <a:r>
              <a:rPr lang="en-US" sz="4000" b="1" u="sng" dirty="0"/>
              <a:t>5. Purple Heart</a:t>
            </a:r>
          </a:p>
          <a:p>
            <a:pPr>
              <a:spcBef>
                <a:spcPts val="600"/>
              </a:spcBef>
            </a:pPr>
            <a:endParaRPr lang="en-US" dirty="0"/>
          </a:p>
          <a:p>
            <a:pPr>
              <a:spcBef>
                <a:spcPts val="600"/>
              </a:spcBef>
            </a:pPr>
            <a:r>
              <a:rPr lang="en-US" sz="3200" dirty="0"/>
              <a:t>Service connected for an injury for which a Purple Heart was awarded</a:t>
            </a:r>
          </a:p>
          <a:p>
            <a:pPr>
              <a:spcBef>
                <a:spcPts val="600"/>
              </a:spcBef>
            </a:pPr>
            <a:endParaRPr lang="en-US" sz="3200" dirty="0"/>
          </a:p>
          <a:p>
            <a:pPr>
              <a:spcBef>
                <a:spcPts val="600"/>
              </a:spcBef>
            </a:pPr>
            <a:r>
              <a:rPr lang="en-US" sz="3200" dirty="0"/>
              <a:t>Requires documentation of the award and the condition that resulted from the event</a:t>
            </a:r>
          </a:p>
        </p:txBody>
      </p:sp>
    </p:spTree>
    <p:extLst>
      <p:ext uri="{BB962C8B-B14F-4D97-AF65-F5344CB8AC3E}">
        <p14:creationId xmlns:p14="http://schemas.microsoft.com/office/powerpoint/2010/main" val="26971434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1AD4D1-3487-460E-9194-ECD8912B9D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BEE1A3F-380E-CA11-820D-B4355449EF60}"/>
              </a:ext>
            </a:extLst>
          </p:cNvPr>
          <p:cNvCxnSpPr>
            <a:cxnSpLocks/>
          </p:cNvCxnSpPr>
          <p:nvPr/>
        </p:nvCxnSpPr>
        <p:spPr>
          <a:xfrm>
            <a:off x="448350" y="1131673"/>
            <a:ext cx="1069689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757C53CB-7A84-35EA-DD6F-216A04B075CD}"/>
              </a:ext>
            </a:extLst>
          </p:cNvPr>
          <p:cNvSpPr txBox="1"/>
          <p:nvPr/>
        </p:nvSpPr>
        <p:spPr>
          <a:xfrm>
            <a:off x="409621" y="314323"/>
            <a:ext cx="113727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457200">
              <a:defRPr/>
            </a:pPr>
            <a:r>
              <a:rPr lang="en-US" alt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Combat Related Special Compensation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Content Placeholder 7">
            <a:extLst>
              <a:ext uri="{FF2B5EF4-FFF2-40B4-BE49-F238E27FC236}">
                <a16:creationId xmlns:a16="http://schemas.microsoft.com/office/drawing/2014/main" id="{D575D28B-C8A6-B8BC-6406-986DB14F02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5602" y="1484453"/>
            <a:ext cx="10515600" cy="4351338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endParaRPr lang="en-US" sz="2200" dirty="0"/>
          </a:p>
          <a:p>
            <a:pPr>
              <a:spcBef>
                <a:spcPts val="600"/>
              </a:spcBef>
            </a:pPr>
            <a:endParaRPr lang="en-US" sz="2200" dirty="0"/>
          </a:p>
        </p:txBody>
      </p:sp>
      <p:sp>
        <p:nvSpPr>
          <p:cNvPr id="2" name="Content Placeholder 7">
            <a:extLst>
              <a:ext uri="{FF2B5EF4-FFF2-40B4-BE49-F238E27FC236}">
                <a16:creationId xmlns:a16="http://schemas.microsoft.com/office/drawing/2014/main" id="{021AE918-03CC-F7C0-B2D4-756C97541728}"/>
              </a:ext>
            </a:extLst>
          </p:cNvPr>
          <p:cNvSpPr txBox="1">
            <a:spLocks/>
          </p:cNvSpPr>
          <p:nvPr/>
        </p:nvSpPr>
        <p:spPr>
          <a:xfrm>
            <a:off x="898002" y="1636853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</a:pPr>
            <a:endParaRPr lang="en-US" sz="2200" dirty="0"/>
          </a:p>
          <a:p>
            <a:pPr>
              <a:spcBef>
                <a:spcPts val="600"/>
              </a:spcBef>
            </a:pPr>
            <a:endParaRPr lang="en-US" sz="2200" dirty="0"/>
          </a:p>
        </p:txBody>
      </p:sp>
      <p:sp>
        <p:nvSpPr>
          <p:cNvPr id="3" name="Content Placeholder 7">
            <a:extLst>
              <a:ext uri="{FF2B5EF4-FFF2-40B4-BE49-F238E27FC236}">
                <a16:creationId xmlns:a16="http://schemas.microsoft.com/office/drawing/2014/main" id="{EE27847F-5EC7-9768-E32E-ACC7282F46F9}"/>
              </a:ext>
            </a:extLst>
          </p:cNvPr>
          <p:cNvSpPr txBox="1">
            <a:spLocks/>
          </p:cNvSpPr>
          <p:nvPr/>
        </p:nvSpPr>
        <p:spPr>
          <a:xfrm>
            <a:off x="1050402" y="1789253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buNone/>
            </a:pPr>
            <a:r>
              <a:rPr lang="en-US" sz="4000" b="1" u="sng" dirty="0"/>
              <a:t>6. Presumptive</a:t>
            </a:r>
          </a:p>
          <a:p>
            <a:pPr>
              <a:spcBef>
                <a:spcPts val="600"/>
              </a:spcBef>
            </a:pPr>
            <a:endParaRPr lang="en-US" dirty="0"/>
          </a:p>
          <a:p>
            <a:pPr>
              <a:spcBef>
                <a:spcPts val="600"/>
              </a:spcBef>
            </a:pPr>
            <a:r>
              <a:rPr lang="en-US" sz="3200" dirty="0"/>
              <a:t>All presumptive conditions are combat related unless the service proves otherwise</a:t>
            </a:r>
          </a:p>
        </p:txBody>
      </p:sp>
    </p:spTree>
    <p:extLst>
      <p:ext uri="{BB962C8B-B14F-4D97-AF65-F5344CB8AC3E}">
        <p14:creationId xmlns:p14="http://schemas.microsoft.com/office/powerpoint/2010/main" val="16211951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8C3944-111B-83E3-B65B-1804923A05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916DD87-169A-3286-BC04-107EC7814105}"/>
              </a:ext>
            </a:extLst>
          </p:cNvPr>
          <p:cNvCxnSpPr>
            <a:cxnSpLocks/>
          </p:cNvCxnSpPr>
          <p:nvPr/>
        </p:nvCxnSpPr>
        <p:spPr>
          <a:xfrm>
            <a:off x="448350" y="1131673"/>
            <a:ext cx="1069689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2832DE84-A055-1497-12E2-6CD10D45C3A8}"/>
              </a:ext>
            </a:extLst>
          </p:cNvPr>
          <p:cNvSpPr txBox="1"/>
          <p:nvPr/>
        </p:nvSpPr>
        <p:spPr>
          <a:xfrm>
            <a:off x="409621" y="314323"/>
            <a:ext cx="113727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457200">
              <a:defRPr/>
            </a:pPr>
            <a:r>
              <a:rPr lang="en-US" alt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Combat Related Special Compensation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Content Placeholder 7">
            <a:extLst>
              <a:ext uri="{FF2B5EF4-FFF2-40B4-BE49-F238E27FC236}">
                <a16:creationId xmlns:a16="http://schemas.microsoft.com/office/drawing/2014/main" id="{742447DB-962A-E6FD-C348-F8C27D07A1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5602" y="1484453"/>
            <a:ext cx="10515600" cy="4351338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endParaRPr lang="en-US" sz="2200" dirty="0"/>
          </a:p>
          <a:p>
            <a:pPr>
              <a:spcBef>
                <a:spcPts val="600"/>
              </a:spcBef>
            </a:pPr>
            <a:endParaRPr lang="en-US" sz="2200" dirty="0"/>
          </a:p>
        </p:txBody>
      </p:sp>
      <p:sp>
        <p:nvSpPr>
          <p:cNvPr id="2" name="Content Placeholder 7">
            <a:extLst>
              <a:ext uri="{FF2B5EF4-FFF2-40B4-BE49-F238E27FC236}">
                <a16:creationId xmlns:a16="http://schemas.microsoft.com/office/drawing/2014/main" id="{48B29B79-9DA0-81AC-23D1-D4B5C179AA82}"/>
              </a:ext>
            </a:extLst>
          </p:cNvPr>
          <p:cNvSpPr txBox="1">
            <a:spLocks/>
          </p:cNvSpPr>
          <p:nvPr/>
        </p:nvSpPr>
        <p:spPr>
          <a:xfrm>
            <a:off x="1050402" y="1789253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buNone/>
            </a:pPr>
            <a:r>
              <a:rPr lang="en-US" sz="4000" b="1" u="sng" dirty="0"/>
              <a:t>7. Secondary</a:t>
            </a:r>
          </a:p>
          <a:p>
            <a:pPr>
              <a:spcBef>
                <a:spcPts val="600"/>
              </a:spcBef>
            </a:pPr>
            <a:endParaRPr lang="en-US" dirty="0"/>
          </a:p>
          <a:p>
            <a:pPr>
              <a:spcBef>
                <a:spcPts val="600"/>
              </a:spcBef>
            </a:pPr>
            <a:r>
              <a:rPr lang="en-US" sz="3200" dirty="0"/>
              <a:t>Disabilities secondary to combat related disabilities also qualify for CRSC</a:t>
            </a:r>
          </a:p>
        </p:txBody>
      </p:sp>
    </p:spTree>
    <p:extLst>
      <p:ext uri="{BB962C8B-B14F-4D97-AF65-F5344CB8AC3E}">
        <p14:creationId xmlns:p14="http://schemas.microsoft.com/office/powerpoint/2010/main" val="31372443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F28DDA-D2D6-9144-2E95-9B828FDD5F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0E81AB6-3200-53BC-05DA-F03D3B9D612F}"/>
              </a:ext>
            </a:extLst>
          </p:cNvPr>
          <p:cNvCxnSpPr>
            <a:cxnSpLocks/>
          </p:cNvCxnSpPr>
          <p:nvPr/>
        </p:nvCxnSpPr>
        <p:spPr>
          <a:xfrm>
            <a:off x="448350" y="1131673"/>
            <a:ext cx="1069689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7C808D2F-2E63-D7A7-C880-90277FE6AA54}"/>
              </a:ext>
            </a:extLst>
          </p:cNvPr>
          <p:cNvSpPr txBox="1"/>
          <p:nvPr/>
        </p:nvSpPr>
        <p:spPr>
          <a:xfrm>
            <a:off x="409621" y="314323"/>
            <a:ext cx="113727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457200">
              <a:defRPr/>
            </a:pPr>
            <a:r>
              <a:rPr lang="en-US" alt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Combat Related Special Compensation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Content Placeholder 7">
            <a:extLst>
              <a:ext uri="{FF2B5EF4-FFF2-40B4-BE49-F238E27FC236}">
                <a16:creationId xmlns:a16="http://schemas.microsoft.com/office/drawing/2014/main" id="{BE5D97A5-8131-ABD7-8D90-2052778C2817}"/>
              </a:ext>
            </a:extLst>
          </p:cNvPr>
          <p:cNvSpPr txBox="1">
            <a:spLocks/>
          </p:cNvSpPr>
          <p:nvPr/>
        </p:nvSpPr>
        <p:spPr>
          <a:xfrm>
            <a:off x="1050402" y="1789253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</a:pPr>
            <a:r>
              <a:rPr lang="en-US" sz="3200" dirty="0"/>
              <a:t>Note:</a:t>
            </a:r>
          </a:p>
          <a:p>
            <a:pPr>
              <a:spcBef>
                <a:spcPts val="600"/>
              </a:spcBef>
            </a:pPr>
            <a:r>
              <a:rPr lang="en-US" sz="3200" dirty="0"/>
              <a:t>Training for war does NOT mean going to schools and gaining qualifications</a:t>
            </a:r>
          </a:p>
          <a:p>
            <a:pPr lvl="1">
              <a:spcBef>
                <a:spcPts val="600"/>
              </a:spcBef>
            </a:pPr>
            <a:r>
              <a:rPr lang="en-US" sz="2800" dirty="0"/>
              <a:t>Ex. Injuries sustained during parachuting, combat diving, demo operations, being on a vessel, or during flight will likely not be considered by the Service Branch CRSC Board as NOT qualifying for CRSC.  </a:t>
            </a:r>
          </a:p>
          <a:p>
            <a:pPr lvl="1">
              <a:spcBef>
                <a:spcPts val="600"/>
              </a:spcBef>
            </a:pPr>
            <a:endParaRPr lang="en-US" sz="2800" dirty="0"/>
          </a:p>
          <a:p>
            <a:pPr lvl="1">
              <a:spcBef>
                <a:spcPts val="600"/>
              </a:spcBef>
            </a:pPr>
            <a:r>
              <a:rPr lang="en-US" sz="2800" dirty="0"/>
              <a:t>Ex. Working out after a mission at a FOB and being injured will likely NOT be considered by the Service Branch CRSC Board as NOT qualifying for CRSC. </a:t>
            </a:r>
          </a:p>
        </p:txBody>
      </p:sp>
    </p:spTree>
    <p:extLst>
      <p:ext uri="{BB962C8B-B14F-4D97-AF65-F5344CB8AC3E}">
        <p14:creationId xmlns:p14="http://schemas.microsoft.com/office/powerpoint/2010/main" val="3976003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C03B7A-C0FC-C7CB-C585-7918FE820A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2C89881-E2D3-AD7F-DD0E-575448EBA61E}"/>
              </a:ext>
            </a:extLst>
          </p:cNvPr>
          <p:cNvCxnSpPr>
            <a:cxnSpLocks/>
          </p:cNvCxnSpPr>
          <p:nvPr/>
        </p:nvCxnSpPr>
        <p:spPr>
          <a:xfrm>
            <a:off x="448350" y="1131673"/>
            <a:ext cx="1069689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6AC6B21E-1565-6A7A-E547-E9F05B65B3BE}"/>
              </a:ext>
            </a:extLst>
          </p:cNvPr>
          <p:cNvSpPr txBox="1"/>
          <p:nvPr/>
        </p:nvSpPr>
        <p:spPr>
          <a:xfrm>
            <a:off x="409621" y="314323"/>
            <a:ext cx="113727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457200">
              <a:defRPr/>
            </a:pPr>
            <a:r>
              <a:rPr lang="en-US" alt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Combat Related Special Compensation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Content Placeholder 7">
            <a:extLst>
              <a:ext uri="{FF2B5EF4-FFF2-40B4-BE49-F238E27FC236}">
                <a16:creationId xmlns:a16="http://schemas.microsoft.com/office/drawing/2014/main" id="{11A22ABA-4941-95F6-3153-49BC005F44DF}"/>
              </a:ext>
            </a:extLst>
          </p:cNvPr>
          <p:cNvSpPr txBox="1">
            <a:spLocks/>
          </p:cNvSpPr>
          <p:nvPr/>
        </p:nvSpPr>
        <p:spPr>
          <a:xfrm>
            <a:off x="1050402" y="1789253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</a:pPr>
            <a:r>
              <a:rPr lang="en-US" sz="3200" dirty="0"/>
              <a:t>Unlike CRDP, an application is required for CRSC</a:t>
            </a:r>
          </a:p>
          <a:p>
            <a:pPr>
              <a:spcBef>
                <a:spcPts val="600"/>
              </a:spcBef>
            </a:pPr>
            <a:endParaRPr lang="en-US" sz="3200" dirty="0"/>
          </a:p>
          <a:p>
            <a:pPr>
              <a:spcBef>
                <a:spcPts val="600"/>
              </a:spcBef>
            </a:pPr>
            <a:r>
              <a:rPr lang="en-US" sz="3200" dirty="0"/>
              <a:t>DD Form 2860 along with supporting documentation such as DD-214, retirement orders, lay statements, and rating decision need to be included with the application</a:t>
            </a:r>
          </a:p>
          <a:p>
            <a:pPr>
              <a:spcBef>
                <a:spcPts val="600"/>
              </a:spcBef>
            </a:pPr>
            <a:endParaRPr lang="en-US" sz="3200" dirty="0"/>
          </a:p>
          <a:p>
            <a:pPr>
              <a:spcBef>
                <a:spcPts val="600"/>
              </a:spcBef>
            </a:pPr>
            <a:r>
              <a:rPr lang="en-US" sz="3200" dirty="0"/>
              <a:t>This packet should have the all requirements, be evidence based, fully developed, and organized </a:t>
            </a:r>
          </a:p>
        </p:txBody>
      </p:sp>
    </p:spTree>
    <p:extLst>
      <p:ext uri="{BB962C8B-B14F-4D97-AF65-F5344CB8AC3E}">
        <p14:creationId xmlns:p14="http://schemas.microsoft.com/office/powerpoint/2010/main" val="36002916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A11C40-5213-2B23-7D30-F329AD2C05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F8C2088-86E4-9E15-AAA0-9392CF04D8AD}"/>
              </a:ext>
            </a:extLst>
          </p:cNvPr>
          <p:cNvCxnSpPr>
            <a:cxnSpLocks/>
          </p:cNvCxnSpPr>
          <p:nvPr/>
        </p:nvCxnSpPr>
        <p:spPr>
          <a:xfrm>
            <a:off x="448350" y="1131673"/>
            <a:ext cx="1069689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9B693639-1575-0008-588F-3B1C0E86E0CC}"/>
              </a:ext>
            </a:extLst>
          </p:cNvPr>
          <p:cNvSpPr txBox="1"/>
          <p:nvPr/>
        </p:nvSpPr>
        <p:spPr>
          <a:xfrm>
            <a:off x="409621" y="314323"/>
            <a:ext cx="113727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457200">
              <a:defRPr/>
            </a:pPr>
            <a:r>
              <a:rPr lang="en-US" alt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Combat Related Special Compensation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Content Placeholder 7">
            <a:extLst>
              <a:ext uri="{FF2B5EF4-FFF2-40B4-BE49-F238E27FC236}">
                <a16:creationId xmlns:a16="http://schemas.microsoft.com/office/drawing/2014/main" id="{38029F1D-AAF1-A869-B847-4064FA15FDD2}"/>
              </a:ext>
            </a:extLst>
          </p:cNvPr>
          <p:cNvSpPr txBox="1">
            <a:spLocks/>
          </p:cNvSpPr>
          <p:nvPr/>
        </p:nvSpPr>
        <p:spPr>
          <a:xfrm>
            <a:off x="1050402" y="1789253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</a:pPr>
            <a:r>
              <a:rPr lang="en-US" dirty="0"/>
              <a:t>Branch of service makes the determination of injuries that are considered for CRSC.</a:t>
            </a:r>
          </a:p>
          <a:p>
            <a:pPr>
              <a:spcBef>
                <a:spcPts val="600"/>
              </a:spcBef>
            </a:pPr>
            <a:endParaRPr lang="en-US" dirty="0"/>
          </a:p>
          <a:p>
            <a:pPr>
              <a:spcBef>
                <a:spcPts val="600"/>
              </a:spcBef>
            </a:pPr>
            <a:r>
              <a:rPr lang="en-US" dirty="0"/>
              <a:t>DFAS and VA are notified</a:t>
            </a:r>
          </a:p>
          <a:p>
            <a:pPr>
              <a:spcBef>
                <a:spcPts val="600"/>
              </a:spcBef>
            </a:pPr>
            <a:endParaRPr lang="en-US" dirty="0"/>
          </a:p>
          <a:p>
            <a:pPr>
              <a:spcBef>
                <a:spcPts val="600"/>
              </a:spcBef>
            </a:pPr>
            <a:r>
              <a:rPr lang="en-US" dirty="0"/>
              <a:t>Retiree is notified</a:t>
            </a:r>
          </a:p>
          <a:p>
            <a:pPr>
              <a:spcBef>
                <a:spcPts val="600"/>
              </a:spcBef>
            </a:pPr>
            <a:endParaRPr lang="en-US" dirty="0"/>
          </a:p>
          <a:p>
            <a:pPr>
              <a:spcBef>
                <a:spcPts val="600"/>
              </a:spcBef>
            </a:pPr>
            <a:r>
              <a:rPr lang="en-US" dirty="0"/>
              <a:t>VA Pays compensation for the disabilities approved as deemed, combat related</a:t>
            </a:r>
          </a:p>
          <a:p>
            <a:pPr>
              <a:spcBef>
                <a:spcPts val="600"/>
              </a:spcBef>
            </a:pPr>
            <a:endParaRPr lang="en-US" dirty="0"/>
          </a:p>
          <a:p>
            <a:pPr>
              <a:spcBef>
                <a:spcPts val="600"/>
              </a:spcBef>
            </a:pPr>
            <a:r>
              <a:rPr lang="en-US" dirty="0"/>
              <a:t>DFAS computes effect on retired pay and mails decision to the veteran</a:t>
            </a:r>
          </a:p>
        </p:txBody>
      </p:sp>
    </p:spTree>
    <p:extLst>
      <p:ext uri="{BB962C8B-B14F-4D97-AF65-F5344CB8AC3E}">
        <p14:creationId xmlns:p14="http://schemas.microsoft.com/office/powerpoint/2010/main" val="20484289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81CEA9-4B77-F0A1-7C3E-E3CDBC933D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19E9779-8F05-4ACD-6219-4BA24671865B}"/>
              </a:ext>
            </a:extLst>
          </p:cNvPr>
          <p:cNvCxnSpPr>
            <a:cxnSpLocks/>
          </p:cNvCxnSpPr>
          <p:nvPr/>
        </p:nvCxnSpPr>
        <p:spPr>
          <a:xfrm>
            <a:off x="448350" y="1131673"/>
            <a:ext cx="1069689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03ACDC18-932F-C711-218F-93ADA07DD3C2}"/>
              </a:ext>
            </a:extLst>
          </p:cNvPr>
          <p:cNvSpPr txBox="1"/>
          <p:nvPr/>
        </p:nvSpPr>
        <p:spPr>
          <a:xfrm>
            <a:off x="409621" y="314323"/>
            <a:ext cx="113727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457200">
              <a:defRPr/>
            </a:pPr>
            <a:r>
              <a:rPr lang="en-US" alt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Combat Related Special Compensation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Content Placeholder 7">
            <a:extLst>
              <a:ext uri="{FF2B5EF4-FFF2-40B4-BE49-F238E27FC236}">
                <a16:creationId xmlns:a16="http://schemas.microsoft.com/office/drawing/2014/main" id="{30E7E699-F8B6-EB22-84E7-06CD387B6F3D}"/>
              </a:ext>
            </a:extLst>
          </p:cNvPr>
          <p:cNvSpPr txBox="1">
            <a:spLocks/>
          </p:cNvSpPr>
          <p:nvPr/>
        </p:nvSpPr>
        <p:spPr>
          <a:xfrm>
            <a:off x="1050402" y="1789253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</a:pPr>
            <a:r>
              <a:rPr lang="en-US" sz="3200" dirty="0"/>
              <a:t>New ratings or increases in current ratings require new or supplemental application </a:t>
            </a:r>
          </a:p>
          <a:p>
            <a:pPr>
              <a:spcBef>
                <a:spcPts val="600"/>
              </a:spcBef>
            </a:pPr>
            <a:endParaRPr lang="en-US" sz="3200" dirty="0"/>
          </a:p>
          <a:p>
            <a:pPr>
              <a:spcBef>
                <a:spcPts val="600"/>
              </a:spcBef>
            </a:pPr>
            <a:r>
              <a:rPr lang="en-US" sz="3200" dirty="0"/>
              <a:t>Service Branch CRSC Board will evaluate new evidence and made another decision on what injuries are considered for CRSC</a:t>
            </a:r>
          </a:p>
        </p:txBody>
      </p:sp>
    </p:spTree>
    <p:extLst>
      <p:ext uri="{BB962C8B-B14F-4D97-AF65-F5344CB8AC3E}">
        <p14:creationId xmlns:p14="http://schemas.microsoft.com/office/powerpoint/2010/main" val="11021808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CEBD3F-9B88-7AE5-4769-2F2B2B4AF5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BAC38BB-5B0B-E81A-B980-4CC5DAFA4AA3}"/>
              </a:ext>
            </a:extLst>
          </p:cNvPr>
          <p:cNvCxnSpPr>
            <a:cxnSpLocks/>
          </p:cNvCxnSpPr>
          <p:nvPr/>
        </p:nvCxnSpPr>
        <p:spPr>
          <a:xfrm>
            <a:off x="448350" y="1131673"/>
            <a:ext cx="1069689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A5D03EC0-A325-C92D-1C6F-0BD9F77580ED}"/>
              </a:ext>
            </a:extLst>
          </p:cNvPr>
          <p:cNvSpPr txBox="1"/>
          <p:nvPr/>
        </p:nvSpPr>
        <p:spPr>
          <a:xfrm>
            <a:off x="409621" y="314323"/>
            <a:ext cx="113727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457200">
              <a:defRPr/>
            </a:pPr>
            <a:r>
              <a:rPr lang="en-US" alt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Combat Related Special Compensation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Content Placeholder 7">
            <a:extLst>
              <a:ext uri="{FF2B5EF4-FFF2-40B4-BE49-F238E27FC236}">
                <a16:creationId xmlns:a16="http://schemas.microsoft.com/office/drawing/2014/main" id="{B23E46E0-C99B-033C-DB91-A2AB95479810}"/>
              </a:ext>
            </a:extLst>
          </p:cNvPr>
          <p:cNvSpPr txBox="1">
            <a:spLocks/>
          </p:cNvSpPr>
          <p:nvPr/>
        </p:nvSpPr>
        <p:spPr>
          <a:xfrm>
            <a:off x="1050402" y="1789253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</a:pPr>
            <a:r>
              <a:rPr lang="en-US" sz="3200" dirty="0"/>
              <a:t>Each case is unique to the individual</a:t>
            </a:r>
          </a:p>
          <a:p>
            <a:pPr>
              <a:spcBef>
                <a:spcPts val="600"/>
              </a:spcBef>
            </a:pPr>
            <a:endParaRPr lang="en-US" sz="3200" dirty="0"/>
          </a:p>
          <a:p>
            <a:pPr>
              <a:spcBef>
                <a:spcPts val="600"/>
              </a:spcBef>
            </a:pPr>
            <a:r>
              <a:rPr lang="en-US" sz="3200" dirty="0"/>
              <a:t>Years of service, evidence, combat related disabilities, and combined rating percentages are all taken into consideration </a:t>
            </a:r>
          </a:p>
          <a:p>
            <a:pPr>
              <a:spcBef>
                <a:spcPts val="600"/>
              </a:spcBef>
            </a:pPr>
            <a:endParaRPr lang="en-US" sz="3200" dirty="0"/>
          </a:p>
          <a:p>
            <a:pPr>
              <a:spcBef>
                <a:spcPts val="600"/>
              </a:spcBef>
            </a:pPr>
            <a:r>
              <a:rPr lang="en-US" sz="3200" u="sng" dirty="0"/>
              <a:t>BLUF</a:t>
            </a:r>
            <a:r>
              <a:rPr lang="en-US" sz="3200" dirty="0"/>
              <a:t>: Send in the application! The worst that can happen is the application gets denied or a portion of the claimed conditions will be deemed eligible for CRSC</a:t>
            </a:r>
          </a:p>
        </p:txBody>
      </p:sp>
    </p:spTree>
    <p:extLst>
      <p:ext uri="{BB962C8B-B14F-4D97-AF65-F5344CB8AC3E}">
        <p14:creationId xmlns:p14="http://schemas.microsoft.com/office/powerpoint/2010/main" val="27220805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7695DC-C68E-AE47-CB8C-8E7383BCBA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A698E97-37FD-7DC3-78C7-BA008A5A9E3A}"/>
              </a:ext>
            </a:extLst>
          </p:cNvPr>
          <p:cNvCxnSpPr>
            <a:cxnSpLocks/>
          </p:cNvCxnSpPr>
          <p:nvPr/>
        </p:nvCxnSpPr>
        <p:spPr>
          <a:xfrm>
            <a:off x="448350" y="1131673"/>
            <a:ext cx="1069689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5DB2F2DC-8F93-8DD0-7BC1-5B566F10629A}"/>
              </a:ext>
            </a:extLst>
          </p:cNvPr>
          <p:cNvSpPr txBox="1"/>
          <p:nvPr/>
        </p:nvSpPr>
        <p:spPr>
          <a:xfrm>
            <a:off x="409621" y="314323"/>
            <a:ext cx="113727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457200">
              <a:defRPr/>
            </a:pPr>
            <a:r>
              <a:rPr lang="en-US" alt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Combat Related Special Compensation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Content Placeholder 7">
            <a:extLst>
              <a:ext uri="{FF2B5EF4-FFF2-40B4-BE49-F238E27FC236}">
                <a16:creationId xmlns:a16="http://schemas.microsoft.com/office/drawing/2014/main" id="{51057C5F-FB13-E8D9-8128-129B5D929927}"/>
              </a:ext>
            </a:extLst>
          </p:cNvPr>
          <p:cNvSpPr txBox="1">
            <a:spLocks/>
          </p:cNvSpPr>
          <p:nvPr/>
        </p:nvSpPr>
        <p:spPr>
          <a:xfrm>
            <a:off x="1050402" y="1333040"/>
            <a:ext cx="10515600" cy="52106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</a:pPr>
            <a:r>
              <a:rPr lang="en-US" sz="3200" b="1" dirty="0"/>
              <a:t>Calculating CRSC:</a:t>
            </a:r>
          </a:p>
          <a:p>
            <a:pPr>
              <a:spcBef>
                <a:spcPts val="600"/>
              </a:spcBef>
            </a:pPr>
            <a:endParaRPr lang="en-US" dirty="0"/>
          </a:p>
          <a:p>
            <a:pPr>
              <a:spcBef>
                <a:spcPts val="600"/>
              </a:spcBef>
            </a:pPr>
            <a:r>
              <a:rPr lang="en-US" dirty="0"/>
              <a:t>1. Subtract each disability percent from 100% to obtain the remaining efficiencies </a:t>
            </a:r>
          </a:p>
          <a:p>
            <a:pPr>
              <a:spcBef>
                <a:spcPts val="600"/>
              </a:spcBef>
            </a:pPr>
            <a:r>
              <a:rPr lang="en-US" dirty="0"/>
              <a:t>2. Multiply the remaining efficiencies together</a:t>
            </a:r>
          </a:p>
          <a:p>
            <a:pPr>
              <a:spcBef>
                <a:spcPts val="600"/>
              </a:spcBef>
            </a:pPr>
            <a:r>
              <a:rPr lang="en-US" dirty="0"/>
              <a:t>3. Subtract the result from 100%</a:t>
            </a:r>
          </a:p>
          <a:p>
            <a:pPr>
              <a:spcBef>
                <a:spcPts val="600"/>
              </a:spcBef>
            </a:pPr>
            <a:r>
              <a:rPr lang="en-US" dirty="0"/>
              <a:t>4. Round to the nearest 10%, round up for 5% or above, down for 4% and below to determine the combined disability rating</a:t>
            </a:r>
          </a:p>
          <a:p>
            <a:pPr>
              <a:spcBef>
                <a:spcPts val="600"/>
              </a:spcBef>
            </a:pPr>
            <a:endParaRPr lang="en-US" dirty="0"/>
          </a:p>
          <a:p>
            <a:pPr>
              <a:spcBef>
                <a:spcPts val="600"/>
              </a:spcBef>
            </a:pPr>
            <a:r>
              <a:rPr lang="en-US" dirty="0"/>
              <a:t>Ref: https://myairforcebenefits.us.af.mil/Benefit-Library/Federal-Benefits/Combat-Related-Special-Compensation-(CRSC)?serv=25</a:t>
            </a:r>
          </a:p>
        </p:txBody>
      </p:sp>
    </p:spTree>
    <p:extLst>
      <p:ext uri="{BB962C8B-B14F-4D97-AF65-F5344CB8AC3E}">
        <p14:creationId xmlns:p14="http://schemas.microsoft.com/office/powerpoint/2010/main" val="862139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324069-76E2-E27F-E0B5-44E1C18822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05DF64D-953F-3558-739C-C503B4AD1D08}"/>
              </a:ext>
            </a:extLst>
          </p:cNvPr>
          <p:cNvCxnSpPr>
            <a:cxnSpLocks/>
          </p:cNvCxnSpPr>
          <p:nvPr/>
        </p:nvCxnSpPr>
        <p:spPr>
          <a:xfrm>
            <a:off x="564306" y="1582678"/>
            <a:ext cx="1069689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7">
            <a:extLst>
              <a:ext uri="{FF2B5EF4-FFF2-40B4-BE49-F238E27FC236}">
                <a16:creationId xmlns:a16="http://schemas.microsoft.com/office/drawing/2014/main" id="{1E9D5E7D-7BE9-892F-A296-0E36582C88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5602" y="1484453"/>
            <a:ext cx="10515600" cy="4351338"/>
          </a:xfrm>
        </p:spPr>
        <p:txBody>
          <a:bodyPr>
            <a:normAutofit fontScale="85000" lnSpcReduction="10000"/>
          </a:bodyPr>
          <a:lstStyle/>
          <a:p>
            <a:pPr>
              <a:spcBef>
                <a:spcPts val="600"/>
              </a:spcBef>
            </a:pPr>
            <a:endParaRPr lang="en-US" sz="4000" dirty="0"/>
          </a:p>
          <a:p>
            <a:pPr>
              <a:spcBef>
                <a:spcPts val="600"/>
              </a:spcBef>
            </a:pPr>
            <a:r>
              <a:rPr lang="en-US" sz="4000" dirty="0"/>
              <a:t>There are two programs that were created by Congress to allow eligible military retirees to recover some or all the retired pay that retirees waive for VA disability pay.</a:t>
            </a:r>
          </a:p>
          <a:p>
            <a:pPr>
              <a:spcBef>
                <a:spcPts val="600"/>
              </a:spcBef>
            </a:pPr>
            <a:endParaRPr lang="en-US" sz="4000" dirty="0"/>
          </a:p>
          <a:p>
            <a:pPr>
              <a:spcBef>
                <a:spcPts val="600"/>
              </a:spcBef>
            </a:pPr>
            <a:r>
              <a:rPr lang="en-US" sz="4000" dirty="0"/>
              <a:t>Congress enacted the CRDP Act in 2004. </a:t>
            </a:r>
          </a:p>
          <a:p>
            <a:pPr marL="0" indent="0">
              <a:spcBef>
                <a:spcPts val="600"/>
              </a:spcBef>
              <a:buNone/>
            </a:pPr>
            <a:endParaRPr lang="en-US" sz="4000" dirty="0"/>
          </a:p>
          <a:p>
            <a:pPr>
              <a:spcBef>
                <a:spcPts val="600"/>
              </a:spcBef>
            </a:pPr>
            <a:r>
              <a:rPr lang="en-US" sz="4000" dirty="0"/>
              <a:t>Military retires are entitled to concurrent receipt of both military retired pay and VA Compensation.</a:t>
            </a:r>
          </a:p>
          <a:p>
            <a:pPr marL="0" indent="0" algn="ctr">
              <a:spcBef>
                <a:spcPts val="600"/>
              </a:spcBef>
              <a:buNone/>
            </a:pPr>
            <a:endParaRPr lang="en-US" sz="4000" b="1" u="sng" dirty="0"/>
          </a:p>
          <a:p>
            <a:pPr marL="0" indent="0" algn="ctr">
              <a:spcBef>
                <a:spcPts val="600"/>
              </a:spcBef>
              <a:buNone/>
            </a:pPr>
            <a:endParaRPr lang="en-US" dirty="0"/>
          </a:p>
          <a:p>
            <a:pPr marL="0" indent="0" algn="ctr">
              <a:spcBef>
                <a:spcPts val="600"/>
              </a:spcBef>
              <a:buNone/>
            </a:pP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90ACE08-643B-54CF-D45D-B81CE04D13BB}"/>
              </a:ext>
            </a:extLst>
          </p:cNvPr>
          <p:cNvSpPr txBox="1"/>
          <p:nvPr/>
        </p:nvSpPr>
        <p:spPr>
          <a:xfrm>
            <a:off x="396608" y="259239"/>
            <a:ext cx="114245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457200">
              <a:defRPr/>
            </a:pPr>
            <a:r>
              <a:rPr lang="en-US" alt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Concurrent Retirement and Disability Pay (CRDP) &amp;</a:t>
            </a:r>
          </a:p>
          <a:p>
            <a:pPr lvl="0" algn="ctr" defTabSz="457200">
              <a:defRPr/>
            </a:pPr>
            <a:r>
              <a:rPr kumimoji="0" lang="en-US" sz="40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Combat-Related Special Compensation (CRSC)</a:t>
            </a:r>
          </a:p>
        </p:txBody>
      </p:sp>
    </p:spTree>
    <p:extLst>
      <p:ext uri="{BB962C8B-B14F-4D97-AF65-F5344CB8AC3E}">
        <p14:creationId xmlns:p14="http://schemas.microsoft.com/office/powerpoint/2010/main" val="33031727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78507D-56E9-AAB4-BD0D-F65844B5B7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DB85EB1-ECD1-CF84-AAFB-E6E3781E6D45}"/>
              </a:ext>
            </a:extLst>
          </p:cNvPr>
          <p:cNvCxnSpPr>
            <a:cxnSpLocks/>
          </p:cNvCxnSpPr>
          <p:nvPr/>
        </p:nvCxnSpPr>
        <p:spPr>
          <a:xfrm>
            <a:off x="448350" y="1131673"/>
            <a:ext cx="1069689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670DABB1-9843-4993-CF1D-87E67C2630AB}"/>
              </a:ext>
            </a:extLst>
          </p:cNvPr>
          <p:cNvSpPr txBox="1"/>
          <p:nvPr/>
        </p:nvSpPr>
        <p:spPr>
          <a:xfrm>
            <a:off x="409621" y="314323"/>
            <a:ext cx="113727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457200">
              <a:defRPr/>
            </a:pPr>
            <a:r>
              <a:rPr lang="en-US" alt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Combat Related Special Compensation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Content Placeholder 7">
            <a:extLst>
              <a:ext uri="{FF2B5EF4-FFF2-40B4-BE49-F238E27FC236}">
                <a16:creationId xmlns:a16="http://schemas.microsoft.com/office/drawing/2014/main" id="{384A59C3-D885-6BFA-077D-F187A597E81B}"/>
              </a:ext>
            </a:extLst>
          </p:cNvPr>
          <p:cNvSpPr txBox="1">
            <a:spLocks/>
          </p:cNvSpPr>
          <p:nvPr/>
        </p:nvSpPr>
        <p:spPr>
          <a:xfrm>
            <a:off x="1050402" y="1131673"/>
            <a:ext cx="10515600" cy="55665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</a:pPr>
            <a:r>
              <a:rPr lang="en-US" dirty="0"/>
              <a:t>Example Calculation:</a:t>
            </a:r>
          </a:p>
          <a:p>
            <a:pPr>
              <a:spcBef>
                <a:spcPts val="600"/>
              </a:spcBef>
            </a:pPr>
            <a:r>
              <a:rPr lang="en-US" dirty="0"/>
              <a:t>1. Assuming a retired Service Member has three disability ratings of      40%, 30%, and 20%, using the above formula results in a combined disability of 70%, as follows:</a:t>
            </a:r>
          </a:p>
          <a:p>
            <a:pPr>
              <a:spcBef>
                <a:spcPts val="600"/>
              </a:spcBef>
            </a:pPr>
            <a:endParaRPr lang="en-US" dirty="0"/>
          </a:p>
          <a:p>
            <a:pPr>
              <a:spcBef>
                <a:spcPts val="600"/>
              </a:spcBef>
            </a:pPr>
            <a:r>
              <a:rPr lang="en-US" dirty="0"/>
              <a:t>(1) 100% - 40% = 60%, 100% - 30% = 70%, and 100% - 20% = 80%</a:t>
            </a:r>
          </a:p>
          <a:p>
            <a:pPr>
              <a:spcBef>
                <a:spcPts val="600"/>
              </a:spcBef>
            </a:pPr>
            <a:r>
              <a:rPr lang="en-US" dirty="0"/>
              <a:t>(2) 60% x 70% x 80% = .336 or 34%</a:t>
            </a:r>
          </a:p>
          <a:p>
            <a:pPr>
              <a:spcBef>
                <a:spcPts val="600"/>
              </a:spcBef>
            </a:pPr>
            <a:r>
              <a:rPr lang="en-US" dirty="0"/>
              <a:t>(3) 100% - 34% = 66%</a:t>
            </a:r>
          </a:p>
          <a:p>
            <a:pPr>
              <a:spcBef>
                <a:spcPts val="600"/>
              </a:spcBef>
            </a:pPr>
            <a:r>
              <a:rPr lang="en-US" dirty="0"/>
              <a:t>(4) 66% rounds up to a 70% / 70% is the combined rating</a:t>
            </a:r>
          </a:p>
          <a:p>
            <a:pPr>
              <a:spcBef>
                <a:spcPts val="600"/>
              </a:spcBef>
            </a:pPr>
            <a:endParaRPr lang="en-US" dirty="0"/>
          </a:p>
          <a:p>
            <a:pPr>
              <a:spcBef>
                <a:spcPts val="600"/>
              </a:spcBef>
            </a:pPr>
            <a:r>
              <a:rPr lang="en-US" dirty="0"/>
              <a:t>Ref: https://myairforcebenefits.us.af.mil/Benefit-Library/Federal-Benefits/Combat-Related-Special-Compensation-(CRSC)?serv=25</a:t>
            </a:r>
          </a:p>
        </p:txBody>
      </p:sp>
    </p:spTree>
    <p:extLst>
      <p:ext uri="{BB962C8B-B14F-4D97-AF65-F5344CB8AC3E}">
        <p14:creationId xmlns:p14="http://schemas.microsoft.com/office/powerpoint/2010/main" val="27535517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F0C868-2E27-F7D5-C1C7-541FF69076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7">
            <a:extLst>
              <a:ext uri="{FF2B5EF4-FFF2-40B4-BE49-F238E27FC236}">
                <a16:creationId xmlns:a16="http://schemas.microsoft.com/office/drawing/2014/main" id="{FBD49F0A-1E19-CD4E-3E06-BB462A8D8A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5601" y="1364623"/>
            <a:ext cx="11181993" cy="4977780"/>
          </a:xfrm>
        </p:spPr>
        <p:txBody>
          <a:bodyPr>
            <a:normAutofit fontScale="25000" lnSpcReduction="20000"/>
          </a:bodyPr>
          <a:lstStyle/>
          <a:p>
            <a:pPr marL="0" indent="0">
              <a:spcBef>
                <a:spcPts val="600"/>
              </a:spcBef>
              <a:buNone/>
            </a:pPr>
            <a:endParaRPr lang="en-US" sz="4800" dirty="0"/>
          </a:p>
          <a:p>
            <a:pPr marL="0" indent="0">
              <a:spcBef>
                <a:spcPts val="600"/>
              </a:spcBef>
              <a:buNone/>
            </a:pPr>
            <a:r>
              <a:rPr lang="en-US" sz="11200" dirty="0"/>
              <a:t>CRSC and CRDP share some common elements but are unique benefits. Listed are some of the similarities and differences between CRSC and CRDP.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9600" dirty="0"/>
              <a:t>		           </a:t>
            </a:r>
            <a:r>
              <a:rPr lang="en-US" sz="9600" b="1" dirty="0">
                <a:solidFill>
                  <a:srgbClr val="FF0000"/>
                </a:solidFill>
              </a:rPr>
              <a:t>CRSC</a:t>
            </a:r>
            <a:r>
              <a:rPr lang="en-US" sz="9600" dirty="0"/>
              <a:t>				    </a:t>
            </a:r>
            <a:r>
              <a:rPr lang="en-US" sz="9600" b="1" dirty="0"/>
              <a:t>CRDP</a:t>
            </a:r>
          </a:p>
          <a:p>
            <a:pPr marL="0" indent="0">
              <a:spcBef>
                <a:spcPts val="600"/>
              </a:spcBef>
              <a:buNone/>
            </a:pPr>
            <a:endParaRPr lang="en-US" sz="4800" dirty="0"/>
          </a:p>
          <a:p>
            <a:pPr marL="0" indent="0">
              <a:spcBef>
                <a:spcPts val="600"/>
              </a:spcBef>
              <a:buNone/>
            </a:pPr>
            <a:r>
              <a:rPr lang="en-US" sz="8000" dirty="0"/>
              <a:t>Classification:</a:t>
            </a:r>
            <a:r>
              <a:rPr lang="en-US" sz="8000" b="1" dirty="0"/>
              <a:t>	             </a:t>
            </a:r>
            <a:r>
              <a:rPr lang="en-US" sz="8000" dirty="0">
                <a:solidFill>
                  <a:srgbClr val="FF0000"/>
                </a:solidFill>
              </a:rPr>
              <a:t>Special Comp</a:t>
            </a:r>
            <a:r>
              <a:rPr lang="en-US" sz="8000" dirty="0"/>
              <a:t>		   	    Military Retired pay</a:t>
            </a:r>
          </a:p>
          <a:p>
            <a:pPr marL="0" indent="0">
              <a:spcBef>
                <a:spcPts val="600"/>
              </a:spcBef>
              <a:buNone/>
            </a:pPr>
            <a:endParaRPr lang="en-US" sz="4800" dirty="0"/>
          </a:p>
          <a:p>
            <a:pPr marL="0" indent="0">
              <a:spcBef>
                <a:spcPts val="600"/>
              </a:spcBef>
              <a:buNone/>
            </a:pPr>
            <a:r>
              <a:rPr lang="en-US" sz="8000" dirty="0"/>
              <a:t>Qualified disabilities:        </a:t>
            </a:r>
            <a:r>
              <a:rPr lang="en-US" sz="8000" dirty="0">
                <a:solidFill>
                  <a:srgbClr val="FF0000"/>
                </a:solidFill>
              </a:rPr>
              <a:t>Combat-Related Disabilities</a:t>
            </a:r>
            <a:r>
              <a:rPr lang="en-US" sz="8000" dirty="0"/>
              <a:t>		   Service-Connected Disabilities</a:t>
            </a:r>
          </a:p>
          <a:p>
            <a:pPr marL="0" indent="0">
              <a:spcBef>
                <a:spcPts val="600"/>
              </a:spcBef>
              <a:buNone/>
            </a:pPr>
            <a:endParaRPr lang="en-US" sz="4800" dirty="0"/>
          </a:p>
          <a:p>
            <a:pPr marL="0" indent="0">
              <a:spcBef>
                <a:spcPts val="600"/>
              </a:spcBef>
              <a:buNone/>
            </a:pPr>
            <a:r>
              <a:rPr lang="en-US" sz="8000" dirty="0"/>
              <a:t>Enrollment:	            </a:t>
            </a:r>
            <a:r>
              <a:rPr lang="en-US" sz="8000" dirty="0">
                <a:solidFill>
                  <a:srgbClr val="FF0000"/>
                </a:solidFill>
              </a:rPr>
              <a:t>Apply to parent service for </a:t>
            </a:r>
            <a:r>
              <a:rPr lang="en-US" sz="8000" dirty="0"/>
              <a:t>		   Automatic, initiated by DFAS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8000" dirty="0"/>
              <a:t>		            </a:t>
            </a:r>
            <a:r>
              <a:rPr lang="en-US" sz="8000" dirty="0">
                <a:solidFill>
                  <a:srgbClr val="FF0000"/>
                </a:solidFill>
              </a:rPr>
              <a:t>verification of combat related injuries</a:t>
            </a:r>
            <a:r>
              <a:rPr lang="en-US" sz="8000" dirty="0"/>
              <a:t>			</a:t>
            </a:r>
          </a:p>
          <a:p>
            <a:pPr marL="0" indent="0">
              <a:spcBef>
                <a:spcPts val="600"/>
              </a:spcBef>
              <a:buNone/>
            </a:pPr>
            <a:endParaRPr lang="en-US" sz="4800" dirty="0"/>
          </a:p>
          <a:p>
            <a:pPr marL="0" indent="0">
              <a:spcBef>
                <a:spcPts val="600"/>
              </a:spcBef>
              <a:buNone/>
            </a:pPr>
            <a:r>
              <a:rPr lang="en-US" sz="8000" dirty="0"/>
              <a:t>Type of Compensation:  </a:t>
            </a:r>
            <a:r>
              <a:rPr lang="en-US" sz="8000" dirty="0">
                <a:solidFill>
                  <a:srgbClr val="FF0000"/>
                </a:solidFill>
              </a:rPr>
              <a:t>Special Comp (not retired pay) </a:t>
            </a:r>
            <a:r>
              <a:rPr lang="en-US" sz="8000" dirty="0"/>
              <a:t>	   Restored Retirement Pay</a:t>
            </a:r>
          </a:p>
          <a:p>
            <a:pPr marL="0" indent="0">
              <a:spcBef>
                <a:spcPts val="600"/>
              </a:spcBef>
              <a:buNone/>
            </a:pPr>
            <a:endParaRPr lang="en-US" sz="4800" dirty="0"/>
          </a:p>
          <a:p>
            <a:pPr marL="0" indent="0">
              <a:spcBef>
                <a:spcPts val="600"/>
              </a:spcBef>
              <a:buNone/>
            </a:pPr>
            <a:r>
              <a:rPr lang="en-US" sz="8000" dirty="0"/>
              <a:t>Tax Liability:	</a:t>
            </a:r>
            <a:r>
              <a:rPr lang="en-US" sz="8000" dirty="0">
                <a:solidFill>
                  <a:srgbClr val="FF0000"/>
                </a:solidFill>
              </a:rPr>
              <a:t>           </a:t>
            </a:r>
            <a:r>
              <a:rPr lang="en-US" sz="8000" b="1" dirty="0">
                <a:solidFill>
                  <a:srgbClr val="FF0000"/>
                </a:solidFill>
              </a:rPr>
              <a:t>Non-Taxable</a:t>
            </a:r>
            <a:r>
              <a:rPr lang="en-US" sz="8000" dirty="0"/>
              <a:t>			   </a:t>
            </a:r>
            <a:r>
              <a:rPr lang="en-US" sz="8000" b="1" dirty="0"/>
              <a:t>Taxable</a:t>
            </a:r>
          </a:p>
          <a:p>
            <a:pPr marL="0" indent="0">
              <a:spcBef>
                <a:spcPts val="600"/>
              </a:spcBef>
              <a:buNone/>
            </a:pPr>
            <a:endParaRPr lang="en-US" sz="4800" dirty="0"/>
          </a:p>
          <a:p>
            <a:pPr marL="0" indent="0">
              <a:spcBef>
                <a:spcPts val="600"/>
              </a:spcBef>
              <a:buNone/>
            </a:pPr>
            <a:r>
              <a:rPr lang="en-US" sz="8000" dirty="0"/>
              <a:t>Division with Former Spouse:  </a:t>
            </a:r>
            <a:r>
              <a:rPr lang="en-US" sz="8000" b="1" dirty="0">
                <a:solidFill>
                  <a:srgbClr val="FF0000"/>
                </a:solidFill>
              </a:rPr>
              <a:t>No</a:t>
            </a:r>
            <a:r>
              <a:rPr lang="en-US" sz="8000" dirty="0"/>
              <a:t>				   </a:t>
            </a:r>
            <a:r>
              <a:rPr lang="en-US" sz="8000" b="1" dirty="0"/>
              <a:t>Yes</a:t>
            </a:r>
            <a:r>
              <a:rPr lang="en-US" sz="8000" dirty="0"/>
              <a:t> (longevity retired pay portion only)</a:t>
            </a:r>
          </a:p>
          <a:p>
            <a:pPr marL="0" indent="0">
              <a:spcBef>
                <a:spcPts val="600"/>
              </a:spcBef>
              <a:buNone/>
            </a:pPr>
            <a:endParaRPr lang="en-US" sz="4800" dirty="0"/>
          </a:p>
          <a:p>
            <a:pPr marL="0" indent="0">
              <a:spcBef>
                <a:spcPts val="600"/>
              </a:spcBef>
              <a:buNone/>
            </a:pPr>
            <a:r>
              <a:rPr lang="en-US" sz="8000" dirty="0"/>
              <a:t>Garnishment for Alimony and/or Child Support:  </a:t>
            </a:r>
            <a:r>
              <a:rPr lang="en-US" sz="8000" b="1" dirty="0">
                <a:solidFill>
                  <a:srgbClr val="FF0000"/>
                </a:solidFill>
              </a:rPr>
              <a:t>Yes</a:t>
            </a:r>
            <a:r>
              <a:rPr lang="en-US" sz="8000" b="1" dirty="0"/>
              <a:t>	</a:t>
            </a:r>
            <a:r>
              <a:rPr lang="en-US" sz="8000" dirty="0"/>
              <a:t>	   </a:t>
            </a:r>
            <a:r>
              <a:rPr lang="en-US" sz="8000" b="1" dirty="0"/>
              <a:t>Yes </a:t>
            </a:r>
            <a:r>
              <a:rPr lang="en-US" sz="8000" dirty="0"/>
              <a:t>(longevity retired pay portion only)</a:t>
            </a:r>
          </a:p>
          <a:p>
            <a:pPr marL="0" indent="0">
              <a:spcBef>
                <a:spcPts val="600"/>
              </a:spcBef>
              <a:buNone/>
            </a:pPr>
            <a:endParaRPr lang="en-US" sz="4800" dirty="0"/>
          </a:p>
          <a:p>
            <a:pPr>
              <a:spcBef>
                <a:spcPts val="600"/>
              </a:spcBef>
            </a:pP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AEA7720-185B-B45B-0EFB-54E1357BE20C}"/>
              </a:ext>
            </a:extLst>
          </p:cNvPr>
          <p:cNvSpPr txBox="1"/>
          <p:nvPr/>
        </p:nvSpPr>
        <p:spPr>
          <a:xfrm>
            <a:off x="264405" y="220337"/>
            <a:ext cx="1142537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457200">
              <a:defRPr/>
            </a:pPr>
            <a:r>
              <a:rPr lang="en-US" altLang="en-US" sz="3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Concurrent Retirement and Disability Pay (CRDP) 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&amp;</a:t>
            </a:r>
          </a:p>
          <a:p>
            <a:pPr lvl="0" algn="ctr" defTabSz="457200">
              <a:defRPr/>
            </a:pPr>
            <a:r>
              <a:rPr lang="en-US" sz="3600" b="1" dirty="0">
                <a:solidFill>
                  <a:prstClr val="whit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Combat Related Special Compensation (CRSC)</a:t>
            </a:r>
          </a:p>
          <a:p>
            <a:pPr lvl="0" algn="ctr" defTabSz="457200">
              <a:defRPr/>
            </a:pPr>
            <a:endParaRPr kumimoji="0" lang="en-US" sz="400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DA4CC5A-39E0-45B1-0FEB-9B316BBBC2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8336" y="1364622"/>
            <a:ext cx="10717697" cy="30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97352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29D07E-D148-23D5-E77C-B56F7D4E62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632442F-D0F6-DD7C-BAA7-1CBCAB498479}"/>
              </a:ext>
            </a:extLst>
          </p:cNvPr>
          <p:cNvCxnSpPr>
            <a:cxnSpLocks/>
          </p:cNvCxnSpPr>
          <p:nvPr/>
        </p:nvCxnSpPr>
        <p:spPr>
          <a:xfrm>
            <a:off x="448350" y="1131673"/>
            <a:ext cx="1069689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610250C9-555C-66AE-7C05-6DAACD64C2F1}"/>
              </a:ext>
            </a:extLst>
          </p:cNvPr>
          <p:cNvSpPr txBox="1"/>
          <p:nvPr/>
        </p:nvSpPr>
        <p:spPr>
          <a:xfrm>
            <a:off x="409621" y="314323"/>
            <a:ext cx="113727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457200">
              <a:defRPr/>
            </a:pPr>
            <a:r>
              <a:rPr lang="en-US" alt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Combat Related Special Compensation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57CA64CD-8C26-35BC-ABCA-00B1DCA60A79}"/>
              </a:ext>
            </a:extLst>
          </p:cNvPr>
          <p:cNvSpPr txBox="1">
            <a:spLocks/>
          </p:cNvSpPr>
          <p:nvPr/>
        </p:nvSpPr>
        <p:spPr>
          <a:xfrm>
            <a:off x="1050402" y="1355076"/>
            <a:ext cx="10515600" cy="542029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600"/>
              </a:spcBef>
              <a:buNone/>
            </a:pPr>
            <a:r>
              <a:rPr lang="en-US" sz="4000" b="1" u="sng" dirty="0"/>
              <a:t>Army</a:t>
            </a:r>
          </a:p>
          <a:p>
            <a:pPr marL="0" indent="0" algn="ctr">
              <a:spcBef>
                <a:spcPts val="600"/>
              </a:spcBef>
              <a:buNone/>
            </a:pPr>
            <a:endParaRPr lang="en-US" dirty="0"/>
          </a:p>
          <a:p>
            <a:pPr marL="0" indent="0">
              <a:spcBef>
                <a:spcPts val="600"/>
              </a:spcBef>
              <a:buNone/>
            </a:pPr>
            <a:r>
              <a:rPr lang="en-US" dirty="0"/>
              <a:t>Department of the Army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/>
              <a:t>US Army Human Resources Command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/>
              <a:t>ATTN: AHRC-PDR-C (CRSC), Dept 420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/>
              <a:t>1600 Spearhead Division Ave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/>
              <a:t>Fort Knox, KY  40122-5402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/>
              <a:t>Phone: 1-888-276-9472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/>
              <a:t>Email: askhrc.army@us.army.mil</a:t>
            </a:r>
          </a:p>
          <a:p>
            <a:pPr marL="0" indent="0">
              <a:spcBef>
                <a:spcPts val="600"/>
              </a:spcBef>
              <a:buNone/>
            </a:pPr>
            <a:endParaRPr lang="en-US" dirty="0"/>
          </a:p>
          <a:p>
            <a:pPr marL="0" indent="0">
              <a:spcBef>
                <a:spcPts val="600"/>
              </a:spcBef>
              <a:buNone/>
            </a:pPr>
            <a:r>
              <a:rPr lang="en-US" dirty="0"/>
              <a:t>Website: </a:t>
            </a:r>
            <a:r>
              <a:rPr lang="en-US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https://www.hrc.army.mil/content/CRSC%20(Combat-related%20Special%20Compensation)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endParaRPr lang="en-US" dirty="0"/>
          </a:p>
          <a:p>
            <a:pPr marL="0" indent="0">
              <a:spcBef>
                <a:spcPts val="600"/>
              </a:spcBef>
              <a:buNone/>
            </a:pPr>
            <a:endParaRPr lang="en-US" dirty="0"/>
          </a:p>
          <a:p>
            <a:pPr marL="0" indent="0" algn="ctr">
              <a:spcBef>
                <a:spcPts val="600"/>
              </a:spcBef>
              <a:buNone/>
            </a:pPr>
            <a:endParaRPr lang="en-US" dirty="0"/>
          </a:p>
          <a:p>
            <a:pPr marL="0" indent="0">
              <a:spcBef>
                <a:spcPts val="60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4080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70DA4E-20AC-6BC9-A474-91B7677215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42898F8-6810-ADA3-E400-1981AC12B61F}"/>
              </a:ext>
            </a:extLst>
          </p:cNvPr>
          <p:cNvCxnSpPr>
            <a:cxnSpLocks/>
          </p:cNvCxnSpPr>
          <p:nvPr/>
        </p:nvCxnSpPr>
        <p:spPr>
          <a:xfrm>
            <a:off x="448350" y="1131673"/>
            <a:ext cx="1069689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9009967B-81E5-09C6-DEF2-FB377F6930CA}"/>
              </a:ext>
            </a:extLst>
          </p:cNvPr>
          <p:cNvSpPr txBox="1"/>
          <p:nvPr/>
        </p:nvSpPr>
        <p:spPr>
          <a:xfrm>
            <a:off x="409621" y="314323"/>
            <a:ext cx="113727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457200">
              <a:defRPr/>
            </a:pPr>
            <a:r>
              <a:rPr lang="en-US" alt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Combat Related Special Compensation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9AEFA2D2-5220-409A-ECF9-58EA97C75A69}"/>
              </a:ext>
            </a:extLst>
          </p:cNvPr>
          <p:cNvSpPr txBox="1">
            <a:spLocks/>
          </p:cNvSpPr>
          <p:nvPr/>
        </p:nvSpPr>
        <p:spPr>
          <a:xfrm>
            <a:off x="1050402" y="1421180"/>
            <a:ext cx="10515600" cy="512249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600"/>
              </a:spcBef>
              <a:buNone/>
            </a:pPr>
            <a:r>
              <a:rPr lang="en-US" sz="4000" b="1" u="sng" dirty="0"/>
              <a:t>Air Force and Space Force</a:t>
            </a:r>
          </a:p>
          <a:p>
            <a:pPr marL="0" indent="0" algn="ctr">
              <a:spcBef>
                <a:spcPts val="600"/>
              </a:spcBef>
              <a:buNone/>
            </a:pPr>
            <a:endParaRPr lang="en-US" sz="3000" dirty="0"/>
          </a:p>
          <a:p>
            <a:pPr marL="0" indent="0">
              <a:spcBef>
                <a:spcPts val="600"/>
              </a:spcBef>
              <a:buNone/>
            </a:pPr>
            <a:r>
              <a:rPr lang="en-US" sz="3000" dirty="0"/>
              <a:t>United States Air Force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3000" dirty="0"/>
              <a:t>Disability Division (CRSC)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3000" dirty="0"/>
              <a:t>HQ AFPC/DPFCD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3000" dirty="0"/>
              <a:t>550 C Street West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3000" dirty="0"/>
              <a:t>Joint Base San Antonio-Randolph, TX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3000" dirty="0"/>
              <a:t>78150-4708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3000" dirty="0"/>
              <a:t>Phone: 1-800-525-0102 / 210-565-0102</a:t>
            </a:r>
          </a:p>
          <a:p>
            <a:pPr marL="0" indent="0">
              <a:spcBef>
                <a:spcPts val="600"/>
              </a:spcBef>
              <a:buNone/>
            </a:pPr>
            <a:endParaRPr lang="en-US" sz="3000" dirty="0"/>
          </a:p>
          <a:p>
            <a:pPr marL="0" indent="0">
              <a:spcBef>
                <a:spcPts val="600"/>
              </a:spcBef>
              <a:buNone/>
            </a:pPr>
            <a:r>
              <a:rPr lang="en-US" sz="3000" dirty="0"/>
              <a:t>Website: </a:t>
            </a:r>
            <a:r>
              <a:rPr lang="en-US" sz="30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https://www.afpc.af.mil/Benefits-and-Entitlements/Combat-Related-Special-Compensation/</a:t>
            </a:r>
            <a:endParaRPr lang="en-US" sz="3000" dirty="0">
              <a:solidFill>
                <a:srgbClr val="FF0000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endParaRPr lang="en-US" sz="3000" dirty="0"/>
          </a:p>
          <a:p>
            <a:pPr marL="0" indent="0">
              <a:spcBef>
                <a:spcPts val="600"/>
              </a:spcBef>
              <a:buNone/>
            </a:pPr>
            <a:endParaRPr lang="en-US" dirty="0"/>
          </a:p>
          <a:p>
            <a:pPr marL="0" indent="0" algn="ctr">
              <a:spcBef>
                <a:spcPts val="600"/>
              </a:spcBef>
              <a:buNone/>
            </a:pPr>
            <a:endParaRPr lang="en-US" dirty="0"/>
          </a:p>
          <a:p>
            <a:pPr marL="0" indent="0">
              <a:spcBef>
                <a:spcPts val="60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54713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BC5653-9101-8A40-F89C-9EBFABE978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B70CC6C-5413-E04F-50A6-E73A6912E8E0}"/>
              </a:ext>
            </a:extLst>
          </p:cNvPr>
          <p:cNvCxnSpPr>
            <a:cxnSpLocks/>
          </p:cNvCxnSpPr>
          <p:nvPr/>
        </p:nvCxnSpPr>
        <p:spPr>
          <a:xfrm>
            <a:off x="448350" y="1131673"/>
            <a:ext cx="1069689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CC6487A3-D3D6-F8C2-B99F-5BBDE8376779}"/>
              </a:ext>
            </a:extLst>
          </p:cNvPr>
          <p:cNvSpPr txBox="1"/>
          <p:nvPr/>
        </p:nvSpPr>
        <p:spPr>
          <a:xfrm>
            <a:off x="409621" y="314323"/>
            <a:ext cx="113727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457200">
              <a:defRPr/>
            </a:pPr>
            <a:r>
              <a:rPr lang="en-US" alt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Combat Related Special Compensation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4D81D5DF-C2F7-7DEC-614E-AB93E6D1445D}"/>
              </a:ext>
            </a:extLst>
          </p:cNvPr>
          <p:cNvSpPr txBox="1">
            <a:spLocks/>
          </p:cNvSpPr>
          <p:nvPr/>
        </p:nvSpPr>
        <p:spPr>
          <a:xfrm>
            <a:off x="1050401" y="1241138"/>
            <a:ext cx="10696895" cy="54681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600"/>
              </a:spcBef>
              <a:buNone/>
            </a:pPr>
            <a:r>
              <a:rPr lang="en-US" sz="4000" b="1" u="sng" dirty="0"/>
              <a:t>Navy and Marine Corps</a:t>
            </a:r>
          </a:p>
          <a:p>
            <a:pPr marL="0" indent="0" algn="ctr">
              <a:spcBef>
                <a:spcPts val="600"/>
              </a:spcBef>
              <a:buNone/>
            </a:pPr>
            <a:endParaRPr lang="en-US" dirty="0"/>
          </a:p>
          <a:p>
            <a:pPr marL="0" indent="0">
              <a:spcBef>
                <a:spcPts val="600"/>
              </a:spcBef>
              <a:buNone/>
            </a:pPr>
            <a:r>
              <a:rPr lang="en-US" dirty="0"/>
              <a:t>Department of the Navy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 err="1"/>
              <a:t>SecNav</a:t>
            </a:r>
            <a:r>
              <a:rPr lang="en-US" dirty="0"/>
              <a:t> Council of Review Boards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/>
              <a:t>ATTN: Combat Related Special Compensation Board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/>
              <a:t>Washington Navy Yard, DC 20374-5023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/>
              <a:t>Phone: 202-685-6052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/>
              <a:t>Email: CRSC@navy.mil</a:t>
            </a:r>
          </a:p>
          <a:p>
            <a:pPr marL="0" indent="0">
              <a:spcBef>
                <a:spcPts val="600"/>
              </a:spcBef>
              <a:buNone/>
            </a:pPr>
            <a:endParaRPr lang="en-US" dirty="0"/>
          </a:p>
          <a:p>
            <a:pPr marL="0" indent="0">
              <a:spcBef>
                <a:spcPts val="600"/>
              </a:spcBef>
              <a:buNone/>
            </a:pPr>
            <a:r>
              <a:rPr lang="en-US" dirty="0"/>
              <a:t>Website: </a:t>
            </a:r>
            <a:r>
              <a:rPr lang="en-US" altLang="en-US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https://www.secnav.navy.mil/mra/CORB/Pages/CRSCB/default.aspx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</a:p>
          <a:p>
            <a:pPr marL="0" indent="0">
              <a:spcBef>
                <a:spcPts val="600"/>
              </a:spcBef>
              <a:buNone/>
            </a:pPr>
            <a:endParaRPr lang="en-US" dirty="0"/>
          </a:p>
          <a:p>
            <a:pPr marL="0" indent="0">
              <a:spcBef>
                <a:spcPts val="600"/>
              </a:spcBef>
              <a:buNone/>
            </a:pPr>
            <a:endParaRPr lang="en-US" dirty="0"/>
          </a:p>
          <a:p>
            <a:pPr marL="0" indent="0" algn="ctr">
              <a:spcBef>
                <a:spcPts val="600"/>
              </a:spcBef>
              <a:buNone/>
            </a:pPr>
            <a:endParaRPr lang="en-US" dirty="0"/>
          </a:p>
          <a:p>
            <a:pPr marL="0" indent="0">
              <a:spcBef>
                <a:spcPts val="60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8941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59DFE6-66D7-41B1-A919-1B95EB2EA1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7FA2DD7-97D8-BBD9-5424-D72C2B42A187}"/>
              </a:ext>
            </a:extLst>
          </p:cNvPr>
          <p:cNvCxnSpPr>
            <a:cxnSpLocks/>
          </p:cNvCxnSpPr>
          <p:nvPr/>
        </p:nvCxnSpPr>
        <p:spPr>
          <a:xfrm>
            <a:off x="448350" y="1131673"/>
            <a:ext cx="1069689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31B33455-72E2-95B3-0183-8A16AE3D1CDC}"/>
              </a:ext>
            </a:extLst>
          </p:cNvPr>
          <p:cNvSpPr txBox="1"/>
          <p:nvPr/>
        </p:nvSpPr>
        <p:spPr>
          <a:xfrm>
            <a:off x="409621" y="314323"/>
            <a:ext cx="113727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457200">
              <a:defRPr/>
            </a:pPr>
            <a:r>
              <a:rPr lang="en-US" alt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Combat Related Special Compensation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AA96195E-9EF6-5A69-4132-FA37BE448DDE}"/>
              </a:ext>
            </a:extLst>
          </p:cNvPr>
          <p:cNvSpPr txBox="1">
            <a:spLocks/>
          </p:cNvSpPr>
          <p:nvPr/>
        </p:nvSpPr>
        <p:spPr>
          <a:xfrm>
            <a:off x="1050401" y="1241138"/>
            <a:ext cx="10696895" cy="546813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600"/>
              </a:spcBef>
              <a:buNone/>
            </a:pPr>
            <a:r>
              <a:rPr lang="en-US" sz="4000" b="1" u="sng" dirty="0"/>
              <a:t>Coast Guard</a:t>
            </a:r>
          </a:p>
          <a:p>
            <a:pPr marL="0" indent="0" algn="ctr">
              <a:spcBef>
                <a:spcPts val="600"/>
              </a:spcBef>
              <a:buNone/>
            </a:pPr>
            <a:endParaRPr lang="en-US" dirty="0"/>
          </a:p>
          <a:p>
            <a:pPr marL="0" indent="0">
              <a:spcBef>
                <a:spcPts val="600"/>
              </a:spcBef>
              <a:buNone/>
            </a:pPr>
            <a:r>
              <a:rPr lang="en-US" dirty="0"/>
              <a:t>COMMANDER CG Personnel Service Center (PSC-PSD-MED)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/>
              <a:t>US Coast Guard Stop 7200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/>
              <a:t>2703 Martin Luther King Jr. Ave SE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/>
              <a:t>Washington, D.C 20593-7200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/>
              <a:t>Email: ARL-SMB-CGPSC-PSD-CRSC@uscg.mil</a:t>
            </a:r>
            <a:endParaRPr lang="en-US" dirty="0">
              <a:solidFill>
                <a:schemeClr val="tx2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endParaRPr lang="en-US" dirty="0"/>
          </a:p>
          <a:p>
            <a:pPr marL="0" indent="0">
              <a:spcBef>
                <a:spcPts val="600"/>
              </a:spcBef>
              <a:buNone/>
            </a:pPr>
            <a:r>
              <a:rPr lang="en-US" dirty="0"/>
              <a:t>Website: </a:t>
            </a:r>
            <a:r>
              <a:rPr lang="en-US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https://www.dcms.uscg.mil/Our-Organization/Assistant-Commandant-for-Human-Resources-CG-1/Personnel-Service-Center-PSC/Personnel-Support-Division-PSC-PSD/Disability-Evaluation-Branch-PSC-PSD-MED/Combat-Related-Special-Compensation-CRSC/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endParaRPr lang="en-US" altLang="en-US" dirty="0"/>
          </a:p>
          <a:p>
            <a:pPr marL="0" indent="0">
              <a:spcBef>
                <a:spcPts val="600"/>
              </a:spcBef>
              <a:buNone/>
            </a:pPr>
            <a:endParaRPr lang="en-US" altLang="en-US" sz="2800" dirty="0"/>
          </a:p>
          <a:p>
            <a:pPr marL="0" indent="0">
              <a:spcBef>
                <a:spcPts val="600"/>
              </a:spcBef>
              <a:buNone/>
            </a:pPr>
            <a:endParaRPr lang="en-US" dirty="0"/>
          </a:p>
          <a:p>
            <a:pPr marL="0" indent="0">
              <a:spcBef>
                <a:spcPts val="600"/>
              </a:spcBef>
              <a:buNone/>
            </a:pPr>
            <a:endParaRPr lang="en-US" dirty="0"/>
          </a:p>
          <a:p>
            <a:pPr marL="0" indent="0" algn="ctr">
              <a:spcBef>
                <a:spcPts val="600"/>
              </a:spcBef>
              <a:buNone/>
            </a:pPr>
            <a:endParaRPr lang="en-US" dirty="0"/>
          </a:p>
          <a:p>
            <a:pPr marL="0" indent="0">
              <a:spcBef>
                <a:spcPts val="60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3116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ADFF6C-6B50-71E7-C9C3-9209659101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D22C427-C22F-8F02-C0B2-2124D6B3945A}"/>
              </a:ext>
            </a:extLst>
          </p:cNvPr>
          <p:cNvCxnSpPr>
            <a:cxnSpLocks/>
          </p:cNvCxnSpPr>
          <p:nvPr/>
        </p:nvCxnSpPr>
        <p:spPr>
          <a:xfrm>
            <a:off x="448350" y="1131673"/>
            <a:ext cx="1069689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08A3BD8A-664A-11F7-0F12-03B2A5608E1C}"/>
              </a:ext>
            </a:extLst>
          </p:cNvPr>
          <p:cNvSpPr txBox="1"/>
          <p:nvPr/>
        </p:nvSpPr>
        <p:spPr>
          <a:xfrm>
            <a:off x="409621" y="314323"/>
            <a:ext cx="113727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457200">
              <a:defRPr/>
            </a:pPr>
            <a:r>
              <a:rPr lang="en-US" alt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CRSC/CRDP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33ABA4C2-4F64-DBC9-9AE6-0F46398222F3}"/>
              </a:ext>
            </a:extLst>
          </p:cNvPr>
          <p:cNvSpPr txBox="1">
            <a:spLocks/>
          </p:cNvSpPr>
          <p:nvPr/>
        </p:nvSpPr>
        <p:spPr>
          <a:xfrm>
            <a:off x="1050401" y="1542366"/>
            <a:ext cx="10696895" cy="466148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</a:pPr>
            <a:endParaRPr lang="en-US" dirty="0"/>
          </a:p>
          <a:p>
            <a:pPr>
              <a:spcBef>
                <a:spcPts val="600"/>
              </a:spcBef>
            </a:pPr>
            <a:r>
              <a:rPr lang="en-US" altLang="en-US" dirty="0"/>
              <a:t>Cannot receive both retirement plans</a:t>
            </a:r>
          </a:p>
          <a:p>
            <a:pPr>
              <a:spcBef>
                <a:spcPts val="600"/>
              </a:spcBef>
            </a:pPr>
            <a:endParaRPr lang="en-US" altLang="en-US" dirty="0"/>
          </a:p>
          <a:p>
            <a:pPr>
              <a:spcBef>
                <a:spcPts val="600"/>
              </a:spcBef>
            </a:pPr>
            <a:r>
              <a:rPr lang="en-US" altLang="en-US" dirty="0"/>
              <a:t>May have entitlement to both, but only one is payable</a:t>
            </a:r>
          </a:p>
          <a:p>
            <a:pPr>
              <a:spcBef>
                <a:spcPts val="600"/>
              </a:spcBef>
            </a:pPr>
            <a:endParaRPr lang="en-US" altLang="en-US" dirty="0"/>
          </a:p>
          <a:p>
            <a:pPr>
              <a:spcBef>
                <a:spcPts val="600"/>
              </a:spcBef>
            </a:pPr>
            <a:r>
              <a:rPr lang="en-US" altLang="en-US" dirty="0"/>
              <a:t>DFAS advises on which is more beneficial.  Send a letter via the mail for veterans to evaluate and select best option. </a:t>
            </a:r>
          </a:p>
          <a:p>
            <a:pPr>
              <a:spcBef>
                <a:spcPts val="600"/>
              </a:spcBef>
            </a:pPr>
            <a:endParaRPr lang="en-US" altLang="en-US" dirty="0"/>
          </a:p>
          <a:p>
            <a:pPr>
              <a:spcBef>
                <a:spcPts val="600"/>
              </a:spcBef>
            </a:pPr>
            <a:r>
              <a:rPr lang="en-US" altLang="en-US" dirty="0"/>
              <a:t>Reconsideration for additional ratings</a:t>
            </a:r>
          </a:p>
          <a:p>
            <a:pPr>
              <a:spcBef>
                <a:spcPts val="600"/>
              </a:spcBef>
            </a:pPr>
            <a:endParaRPr lang="en-US" altLang="en-US" dirty="0"/>
          </a:p>
          <a:p>
            <a:pPr>
              <a:spcBef>
                <a:spcPts val="600"/>
              </a:spcBef>
            </a:pPr>
            <a:r>
              <a:rPr lang="en-US" altLang="en-US" dirty="0"/>
              <a:t>PATIENCE IS REQUIRED</a:t>
            </a:r>
          </a:p>
          <a:p>
            <a:pPr marL="0" indent="0">
              <a:spcBef>
                <a:spcPts val="600"/>
              </a:spcBef>
              <a:buNone/>
            </a:pPr>
            <a:endParaRPr lang="en-US" altLang="en-US" sz="2800" dirty="0"/>
          </a:p>
          <a:p>
            <a:pPr marL="0" indent="0">
              <a:spcBef>
                <a:spcPts val="600"/>
              </a:spcBef>
              <a:buNone/>
            </a:pPr>
            <a:endParaRPr lang="en-US" dirty="0"/>
          </a:p>
          <a:p>
            <a:pPr marL="0" indent="0">
              <a:spcBef>
                <a:spcPts val="600"/>
              </a:spcBef>
              <a:buNone/>
            </a:pPr>
            <a:endParaRPr lang="en-US" dirty="0"/>
          </a:p>
          <a:p>
            <a:pPr marL="0" indent="0" algn="ctr">
              <a:spcBef>
                <a:spcPts val="600"/>
              </a:spcBef>
              <a:buNone/>
            </a:pPr>
            <a:endParaRPr lang="en-US" dirty="0"/>
          </a:p>
          <a:p>
            <a:pPr marL="0" indent="0">
              <a:spcBef>
                <a:spcPts val="60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61339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E2FB69-C23D-7DE8-7A0D-8DC2A05171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9DAF607-3A7D-A47C-B6CD-E0B1AE2FE5A5}"/>
              </a:ext>
            </a:extLst>
          </p:cNvPr>
          <p:cNvCxnSpPr>
            <a:cxnSpLocks/>
          </p:cNvCxnSpPr>
          <p:nvPr/>
        </p:nvCxnSpPr>
        <p:spPr>
          <a:xfrm>
            <a:off x="448350" y="1131673"/>
            <a:ext cx="1069689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BE75AE8E-AA12-5951-E4FC-554273F6EEBF}"/>
              </a:ext>
            </a:extLst>
          </p:cNvPr>
          <p:cNvSpPr txBox="1"/>
          <p:nvPr/>
        </p:nvSpPr>
        <p:spPr>
          <a:xfrm>
            <a:off x="409621" y="314323"/>
            <a:ext cx="113727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457200">
              <a:defRPr/>
            </a:pPr>
            <a:r>
              <a:rPr lang="en-US" alt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CRSC/CRDP for Guard and Reserve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B8B55D66-0D3E-7898-C8A5-39345E68756A}"/>
              </a:ext>
            </a:extLst>
          </p:cNvPr>
          <p:cNvSpPr txBox="1">
            <a:spLocks/>
          </p:cNvSpPr>
          <p:nvPr/>
        </p:nvSpPr>
        <p:spPr>
          <a:xfrm>
            <a:off x="1050401" y="1520330"/>
            <a:ext cx="10696895" cy="46835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</a:pPr>
            <a:endParaRPr lang="en-US" dirty="0"/>
          </a:p>
          <a:p>
            <a:pPr>
              <a:spcBef>
                <a:spcPts val="600"/>
              </a:spcBef>
            </a:pPr>
            <a:r>
              <a:rPr lang="en-US" altLang="en-US" dirty="0"/>
              <a:t>Same requirements apply</a:t>
            </a:r>
          </a:p>
          <a:p>
            <a:pPr>
              <a:spcBef>
                <a:spcPts val="600"/>
              </a:spcBef>
            </a:pPr>
            <a:endParaRPr lang="en-US" altLang="en-US" sz="2800" dirty="0"/>
          </a:p>
          <a:p>
            <a:pPr>
              <a:spcBef>
                <a:spcPts val="600"/>
              </a:spcBef>
            </a:pPr>
            <a:r>
              <a:rPr lang="en-US" altLang="en-US" dirty="0"/>
              <a:t>DD Form 2656 Data for Payment of Retired Personnel (Section IV block 15 is the only VA notation)</a:t>
            </a:r>
          </a:p>
          <a:p>
            <a:pPr>
              <a:spcBef>
                <a:spcPts val="600"/>
              </a:spcBef>
            </a:pPr>
            <a:endParaRPr lang="en-US" altLang="en-US" sz="2800" dirty="0"/>
          </a:p>
          <a:p>
            <a:pPr>
              <a:spcBef>
                <a:spcPts val="600"/>
              </a:spcBef>
            </a:pPr>
            <a:r>
              <a:rPr lang="en-US" altLang="en-US" dirty="0"/>
              <a:t>CRDP by statute</a:t>
            </a:r>
          </a:p>
          <a:p>
            <a:pPr>
              <a:spcBef>
                <a:spcPts val="600"/>
              </a:spcBef>
            </a:pPr>
            <a:endParaRPr lang="en-US" altLang="en-US" sz="2800" dirty="0"/>
          </a:p>
          <a:p>
            <a:pPr>
              <a:spcBef>
                <a:spcPts val="600"/>
              </a:spcBef>
            </a:pPr>
            <a:r>
              <a:rPr lang="en-US" altLang="en-US" dirty="0"/>
              <a:t>CRSC requires 2860</a:t>
            </a:r>
            <a:endParaRPr lang="en-US" altLang="en-US" sz="2800" dirty="0"/>
          </a:p>
          <a:p>
            <a:pPr marL="0" indent="0">
              <a:spcBef>
                <a:spcPts val="600"/>
              </a:spcBef>
              <a:buNone/>
            </a:pPr>
            <a:endParaRPr lang="en-US" dirty="0"/>
          </a:p>
          <a:p>
            <a:pPr marL="0" indent="0">
              <a:spcBef>
                <a:spcPts val="600"/>
              </a:spcBef>
              <a:buNone/>
            </a:pPr>
            <a:endParaRPr lang="en-US" dirty="0"/>
          </a:p>
          <a:p>
            <a:pPr marL="0" indent="0" algn="ctr">
              <a:spcBef>
                <a:spcPts val="600"/>
              </a:spcBef>
              <a:buNone/>
            </a:pPr>
            <a:endParaRPr lang="en-US" dirty="0"/>
          </a:p>
          <a:p>
            <a:pPr marL="0" indent="0">
              <a:spcBef>
                <a:spcPts val="60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21725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144A9D-CEC7-7E17-EF79-4C0055A96C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BD793DC-2C10-5C7C-206D-85A1D34D47D1}"/>
              </a:ext>
            </a:extLst>
          </p:cNvPr>
          <p:cNvCxnSpPr>
            <a:cxnSpLocks/>
          </p:cNvCxnSpPr>
          <p:nvPr/>
        </p:nvCxnSpPr>
        <p:spPr>
          <a:xfrm>
            <a:off x="448350" y="1131673"/>
            <a:ext cx="1069689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27E54BCB-B6C5-DF02-A731-C7E9E4C4ED6F}"/>
              </a:ext>
            </a:extLst>
          </p:cNvPr>
          <p:cNvSpPr txBox="1"/>
          <p:nvPr/>
        </p:nvSpPr>
        <p:spPr>
          <a:xfrm>
            <a:off x="409621" y="314323"/>
            <a:ext cx="113727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457200">
              <a:defRPr/>
            </a:pPr>
            <a:r>
              <a:rPr lang="en-US" alt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CRSC Appeal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564469DB-1FC4-2FF2-BA9A-00F540EBBF8D}"/>
              </a:ext>
            </a:extLst>
          </p:cNvPr>
          <p:cNvSpPr txBox="1">
            <a:spLocks/>
          </p:cNvSpPr>
          <p:nvPr/>
        </p:nvSpPr>
        <p:spPr>
          <a:xfrm>
            <a:off x="1050401" y="1520330"/>
            <a:ext cx="10696895" cy="46835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</a:pPr>
            <a:endParaRPr lang="en-US" dirty="0"/>
          </a:p>
          <a:p>
            <a:pPr>
              <a:spcBef>
                <a:spcPts val="600"/>
              </a:spcBef>
            </a:pPr>
            <a:r>
              <a:rPr lang="en-US" altLang="en-US" dirty="0"/>
              <a:t>Service Members or Advocates can Appeal the boards decision</a:t>
            </a:r>
          </a:p>
          <a:p>
            <a:pPr marL="457200" lvl="1" indent="0">
              <a:spcBef>
                <a:spcPts val="600"/>
              </a:spcBef>
              <a:buNone/>
            </a:pPr>
            <a:r>
              <a:rPr lang="en-US" altLang="en-US" dirty="0"/>
              <a:t>1. Gather denial letter</a:t>
            </a:r>
          </a:p>
          <a:p>
            <a:pPr marL="457200" lvl="1" indent="0">
              <a:spcBef>
                <a:spcPts val="600"/>
              </a:spcBef>
              <a:buNone/>
            </a:pPr>
            <a:r>
              <a:rPr lang="en-US" altLang="en-US" dirty="0"/>
              <a:t>2. Determine the reason for the denial</a:t>
            </a:r>
          </a:p>
          <a:p>
            <a:pPr marL="457200" lvl="1" indent="0">
              <a:spcBef>
                <a:spcPts val="600"/>
              </a:spcBef>
              <a:buNone/>
            </a:pPr>
            <a:r>
              <a:rPr lang="en-US" altLang="en-US" dirty="0"/>
              <a:t>3. Submit a reconsideration request to your service branch.  Each branch may have a specific form.  US Army has CRSC Reconsideration Form. Examples:</a:t>
            </a:r>
          </a:p>
          <a:p>
            <a:pPr marL="457200" lvl="1" indent="0">
              <a:spcBef>
                <a:spcPts val="600"/>
              </a:spcBef>
              <a:buNone/>
            </a:pPr>
            <a:r>
              <a:rPr lang="en-US" altLang="en-US" dirty="0"/>
              <a:t>	* Incorrect decision due to admin error or incomplete info</a:t>
            </a:r>
          </a:p>
          <a:p>
            <a:pPr marL="457200" lvl="1" indent="0">
              <a:spcBef>
                <a:spcPts val="600"/>
              </a:spcBef>
              <a:buNone/>
            </a:pPr>
            <a:r>
              <a:rPr lang="en-US" altLang="en-US" dirty="0"/>
              <a:t>	* Veteran has a new combat-related condition that was decided by the VA</a:t>
            </a:r>
          </a:p>
          <a:p>
            <a:pPr marL="457200" lvl="1" indent="0">
              <a:spcBef>
                <a:spcPts val="600"/>
              </a:spcBef>
              <a:buNone/>
            </a:pPr>
            <a:r>
              <a:rPr lang="en-US" altLang="en-US" dirty="0"/>
              <a:t>	* Veteran has received a new rating for an existing disability that you believe </a:t>
            </a:r>
          </a:p>
          <a:p>
            <a:pPr marL="457200" lvl="1" indent="0">
              <a:spcBef>
                <a:spcPts val="600"/>
              </a:spcBef>
              <a:buNone/>
            </a:pPr>
            <a:r>
              <a:rPr lang="en-US" altLang="en-US" dirty="0"/>
              <a:t>	    is combat-related</a:t>
            </a:r>
          </a:p>
          <a:p>
            <a:pPr marL="457200" lvl="1" indent="0">
              <a:spcBef>
                <a:spcPts val="600"/>
              </a:spcBef>
              <a:buNone/>
            </a:pPr>
            <a:r>
              <a:rPr lang="en-US" altLang="en-US" dirty="0"/>
              <a:t>	* Veteran has new evidence that was unavailable during the initial review</a:t>
            </a:r>
          </a:p>
          <a:p>
            <a:pPr>
              <a:spcBef>
                <a:spcPts val="600"/>
              </a:spcBef>
            </a:pPr>
            <a:endParaRPr lang="en-US" altLang="en-US" sz="2800" dirty="0"/>
          </a:p>
          <a:p>
            <a:pPr marL="0" indent="0">
              <a:spcBef>
                <a:spcPts val="600"/>
              </a:spcBef>
              <a:buNone/>
            </a:pPr>
            <a:endParaRPr lang="en-US" dirty="0"/>
          </a:p>
          <a:p>
            <a:pPr marL="0" indent="0">
              <a:spcBef>
                <a:spcPts val="600"/>
              </a:spcBef>
              <a:buNone/>
            </a:pPr>
            <a:endParaRPr lang="en-US" dirty="0"/>
          </a:p>
          <a:p>
            <a:pPr marL="0" indent="0" algn="ctr">
              <a:spcBef>
                <a:spcPts val="600"/>
              </a:spcBef>
              <a:buNone/>
            </a:pPr>
            <a:endParaRPr lang="en-US" dirty="0"/>
          </a:p>
          <a:p>
            <a:pPr marL="0" indent="0">
              <a:spcBef>
                <a:spcPts val="60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4457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BC3DF9-655D-44A3-8DAA-6D1CF30157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32EA572-73D9-5EF0-CEA7-EABB0FEFC9E0}"/>
              </a:ext>
            </a:extLst>
          </p:cNvPr>
          <p:cNvCxnSpPr>
            <a:cxnSpLocks/>
          </p:cNvCxnSpPr>
          <p:nvPr/>
        </p:nvCxnSpPr>
        <p:spPr>
          <a:xfrm>
            <a:off x="448349" y="1436472"/>
            <a:ext cx="463165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64FFDC01-E106-D891-9705-BD23169844C0}"/>
              </a:ext>
            </a:extLst>
          </p:cNvPr>
          <p:cNvSpPr txBox="1">
            <a:spLocks/>
          </p:cNvSpPr>
          <p:nvPr/>
        </p:nvSpPr>
        <p:spPr>
          <a:xfrm>
            <a:off x="448350" y="118531"/>
            <a:ext cx="4631649" cy="13208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</a:pPr>
            <a:r>
              <a:rPr lang="en-US" sz="3600" b="1" dirty="0"/>
              <a:t>US Army CRSC Reconsideration Form</a:t>
            </a:r>
          </a:p>
          <a:p>
            <a:pPr>
              <a:spcBef>
                <a:spcPts val="600"/>
              </a:spcBef>
            </a:pPr>
            <a:endParaRPr lang="en-US" altLang="en-US" sz="2800" dirty="0"/>
          </a:p>
          <a:p>
            <a:pPr marL="0" indent="0">
              <a:spcBef>
                <a:spcPts val="600"/>
              </a:spcBef>
              <a:buNone/>
            </a:pPr>
            <a:endParaRPr lang="en-US" dirty="0"/>
          </a:p>
          <a:p>
            <a:pPr marL="0" indent="0">
              <a:spcBef>
                <a:spcPts val="600"/>
              </a:spcBef>
              <a:buNone/>
            </a:pPr>
            <a:endParaRPr lang="en-US" dirty="0"/>
          </a:p>
          <a:p>
            <a:pPr marL="0" indent="0" algn="ctr">
              <a:spcBef>
                <a:spcPts val="600"/>
              </a:spcBef>
              <a:buNone/>
            </a:pPr>
            <a:endParaRPr lang="en-US" dirty="0"/>
          </a:p>
          <a:p>
            <a:pPr marL="0" indent="0">
              <a:spcBef>
                <a:spcPts val="600"/>
              </a:spcBef>
              <a:buNone/>
            </a:pPr>
            <a:endParaRPr lang="en-US" dirty="0"/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8CFACCE8-5B91-8C37-A925-440B0063600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3957783"/>
              </p:ext>
            </p:extLst>
          </p:nvPr>
        </p:nvGraphicFramePr>
        <p:xfrm>
          <a:off x="6727196" y="314324"/>
          <a:ext cx="4177871" cy="64267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crobat Document" r:id="rId3" imgW="5829257" imgH="7543568" progId="Acrobat.Document.DC">
                  <p:embed/>
                </p:oleObj>
              </mc:Choice>
              <mc:Fallback>
                <p:oleObj name="Acrobat Document" r:id="rId3" imgW="5829257" imgH="7543568" progId="Acrobat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727196" y="314324"/>
                        <a:ext cx="4177871" cy="64267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44014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F415EE-ECA1-D193-7E6B-90D7CCC268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2CCCA50-2FB2-3752-CBFD-8E67AD34FBE5}"/>
              </a:ext>
            </a:extLst>
          </p:cNvPr>
          <p:cNvCxnSpPr>
            <a:cxnSpLocks/>
          </p:cNvCxnSpPr>
          <p:nvPr/>
        </p:nvCxnSpPr>
        <p:spPr>
          <a:xfrm>
            <a:off x="448350" y="1131673"/>
            <a:ext cx="1069689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7">
            <a:extLst>
              <a:ext uri="{FF2B5EF4-FFF2-40B4-BE49-F238E27FC236}">
                <a16:creationId xmlns:a16="http://schemas.microsoft.com/office/drawing/2014/main" id="{A78CA2B0-35D6-E862-0C2E-9A50BEF8EE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5602" y="1484453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spcBef>
                <a:spcPts val="600"/>
              </a:spcBef>
              <a:buNone/>
            </a:pPr>
            <a:r>
              <a:rPr lang="en-US" sz="4000" b="1" u="sng" dirty="0"/>
              <a:t>To qualify for CRDP: </a:t>
            </a:r>
          </a:p>
          <a:p>
            <a:pPr marL="0" indent="0" algn="ctr">
              <a:spcBef>
                <a:spcPts val="600"/>
              </a:spcBef>
              <a:buNone/>
            </a:pPr>
            <a:endParaRPr lang="en-US" dirty="0"/>
          </a:p>
          <a:p>
            <a:pPr>
              <a:spcBef>
                <a:spcPts val="600"/>
              </a:spcBef>
            </a:pPr>
            <a:r>
              <a:rPr lang="en-US" dirty="0"/>
              <a:t>Entitled to Retired/Retainer Pay based on at least 20 years of service. 15 years if Temporary Early Retirement Authority (TERA)</a:t>
            </a:r>
          </a:p>
          <a:p>
            <a:pPr>
              <a:spcBef>
                <a:spcPts val="600"/>
              </a:spcBef>
            </a:pPr>
            <a:endParaRPr lang="en-US" dirty="0"/>
          </a:p>
          <a:p>
            <a:pPr>
              <a:spcBef>
                <a:spcPts val="600"/>
              </a:spcBef>
            </a:pPr>
            <a:r>
              <a:rPr lang="en-US" dirty="0"/>
              <a:t>VA Service-Connected disability rating of at least 50% or higher</a:t>
            </a:r>
          </a:p>
          <a:p>
            <a:pPr>
              <a:spcBef>
                <a:spcPts val="600"/>
              </a:spcBef>
            </a:pPr>
            <a:endParaRPr lang="en-US" dirty="0"/>
          </a:p>
          <a:p>
            <a:pPr>
              <a:spcBef>
                <a:spcPts val="600"/>
              </a:spcBef>
            </a:pPr>
            <a:r>
              <a:rPr lang="en-US" dirty="0"/>
              <a:t>No CRDP is payable for any month before January 2004</a:t>
            </a:r>
          </a:p>
          <a:p>
            <a:pPr>
              <a:spcBef>
                <a:spcPts val="600"/>
              </a:spcBef>
            </a:pPr>
            <a:endParaRPr lang="en-US" dirty="0"/>
          </a:p>
          <a:p>
            <a:pPr>
              <a:spcBef>
                <a:spcPts val="600"/>
              </a:spcBef>
            </a:pPr>
            <a:r>
              <a:rPr lang="en-US" dirty="0"/>
              <a:t>It is taxed in the same manner as retired pay and is considered taxable income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0316B2F-9A13-0952-AA4B-393F6A79C761}"/>
              </a:ext>
            </a:extLst>
          </p:cNvPr>
          <p:cNvSpPr txBox="1"/>
          <p:nvPr/>
        </p:nvSpPr>
        <p:spPr>
          <a:xfrm>
            <a:off x="409621" y="314323"/>
            <a:ext cx="113727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457200">
              <a:defRPr/>
            </a:pPr>
            <a:r>
              <a:rPr lang="en-US" alt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Concurrent Retirement and Disability Pay (CRDP)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145652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76D5CF-2701-B1D1-9167-EA1D8F29E9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9DFAD49-EB99-457B-BB70-B9D9A6504184}"/>
              </a:ext>
            </a:extLst>
          </p:cNvPr>
          <p:cNvCxnSpPr>
            <a:cxnSpLocks/>
          </p:cNvCxnSpPr>
          <p:nvPr/>
        </p:nvCxnSpPr>
        <p:spPr>
          <a:xfrm>
            <a:off x="448350" y="1131673"/>
            <a:ext cx="1069689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7CE91C0E-ADAC-BE4B-C55B-BA932690824B}"/>
              </a:ext>
            </a:extLst>
          </p:cNvPr>
          <p:cNvSpPr txBox="1"/>
          <p:nvPr/>
        </p:nvSpPr>
        <p:spPr>
          <a:xfrm>
            <a:off x="409621" y="314323"/>
            <a:ext cx="113727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457200">
              <a:defRPr/>
            </a:pPr>
            <a:r>
              <a:rPr kumimoji="0" lang="en-US" sz="40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Conclusion</a:t>
            </a:r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AA67996C-202F-5423-9C03-BDFF14A426ED}"/>
              </a:ext>
            </a:extLst>
          </p:cNvPr>
          <p:cNvSpPr txBox="1">
            <a:spLocks/>
          </p:cNvSpPr>
          <p:nvPr/>
        </p:nvSpPr>
        <p:spPr>
          <a:xfrm>
            <a:off x="1050401" y="1241137"/>
            <a:ext cx="10696895" cy="53799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</a:pPr>
            <a:endParaRPr lang="en-US" dirty="0"/>
          </a:p>
          <a:p>
            <a:pPr>
              <a:spcBef>
                <a:spcPts val="600"/>
              </a:spcBef>
            </a:pPr>
            <a:r>
              <a:rPr lang="en-US" dirty="0"/>
              <a:t>There are many deserving veterans that may never find the evidence to verify their CRSC Claim. This may be due to lost records or a whole host of other reasons. They will likely have CRDP as their only option.</a:t>
            </a:r>
          </a:p>
          <a:p>
            <a:pPr>
              <a:spcBef>
                <a:spcPts val="600"/>
              </a:spcBef>
            </a:pPr>
            <a:endParaRPr lang="en-US" dirty="0"/>
          </a:p>
          <a:p>
            <a:pPr>
              <a:spcBef>
                <a:spcPts val="600"/>
              </a:spcBef>
            </a:pPr>
            <a:r>
              <a:rPr lang="en-US" dirty="0"/>
              <a:t>Unfortunately, this does not excuse the burden of proof, cancel, or reduce the requirement for credible supporting evidence.  </a:t>
            </a:r>
          </a:p>
          <a:p>
            <a:pPr marL="0" indent="0">
              <a:spcBef>
                <a:spcPts val="600"/>
              </a:spcBef>
              <a:buNone/>
            </a:pPr>
            <a:endParaRPr lang="en-US" dirty="0"/>
          </a:p>
          <a:p>
            <a:pPr marL="0" indent="0">
              <a:spcBef>
                <a:spcPts val="600"/>
              </a:spcBef>
              <a:buNone/>
            </a:pPr>
            <a:endParaRPr lang="en-US" dirty="0"/>
          </a:p>
          <a:p>
            <a:pPr marL="0" indent="0" algn="ctr">
              <a:spcBef>
                <a:spcPts val="600"/>
              </a:spcBef>
              <a:buNone/>
            </a:pPr>
            <a:endParaRPr lang="en-US" dirty="0"/>
          </a:p>
          <a:p>
            <a:pPr marL="0" indent="0">
              <a:spcBef>
                <a:spcPts val="60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771255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90C909-0BED-8BE7-869D-C29F19213F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A5C27D2-2AED-1537-1526-54F03DF14311}"/>
              </a:ext>
            </a:extLst>
          </p:cNvPr>
          <p:cNvCxnSpPr>
            <a:cxnSpLocks/>
          </p:cNvCxnSpPr>
          <p:nvPr/>
        </p:nvCxnSpPr>
        <p:spPr>
          <a:xfrm>
            <a:off x="448350" y="1131673"/>
            <a:ext cx="1069689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073A3B91-6F17-10F0-70A4-8D0B7658DE00}"/>
              </a:ext>
            </a:extLst>
          </p:cNvPr>
          <p:cNvSpPr txBox="1"/>
          <p:nvPr/>
        </p:nvSpPr>
        <p:spPr>
          <a:xfrm>
            <a:off x="409621" y="314323"/>
            <a:ext cx="113727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457200">
              <a:defRPr/>
            </a:pPr>
            <a:r>
              <a:rPr lang="en-US" alt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CRSC/CRDP References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36ABEBD6-12D9-2E02-211F-6D1DC94BAAF0}"/>
              </a:ext>
            </a:extLst>
          </p:cNvPr>
          <p:cNvSpPr txBox="1">
            <a:spLocks/>
          </p:cNvSpPr>
          <p:nvPr/>
        </p:nvSpPr>
        <p:spPr>
          <a:xfrm>
            <a:off x="1050401" y="1131673"/>
            <a:ext cx="10696895" cy="548946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</a:pPr>
            <a:endParaRPr lang="en-US" dirty="0"/>
          </a:p>
          <a:p>
            <a:pPr>
              <a:spcBef>
                <a:spcPts val="600"/>
              </a:spcBef>
            </a:pPr>
            <a:r>
              <a:rPr lang="en-US" altLang="en-US" dirty="0"/>
              <a:t>Refer to the service branches for information</a:t>
            </a:r>
          </a:p>
          <a:p>
            <a:pPr>
              <a:spcBef>
                <a:spcPts val="600"/>
              </a:spcBef>
            </a:pPr>
            <a:endParaRPr lang="en-US" altLang="en-US" dirty="0"/>
          </a:p>
          <a:p>
            <a:pPr>
              <a:spcBef>
                <a:spcPts val="600"/>
              </a:spcBef>
            </a:pPr>
            <a:r>
              <a:rPr lang="en-US" altLang="en-US" dirty="0"/>
              <a:t>CRSC -10 USCS 1413 &amp; M-21, Part 3</a:t>
            </a:r>
          </a:p>
          <a:p>
            <a:pPr>
              <a:spcBef>
                <a:spcPts val="600"/>
              </a:spcBef>
            </a:pPr>
            <a:endParaRPr lang="en-US" altLang="en-US" sz="2800" dirty="0"/>
          </a:p>
          <a:p>
            <a:pPr>
              <a:spcBef>
                <a:spcPts val="600"/>
              </a:spcBef>
            </a:pPr>
            <a:r>
              <a:rPr lang="en-US" altLang="en-US" dirty="0"/>
              <a:t>CRDP -10 USCS 1414 &amp; M-21 Part 3</a:t>
            </a:r>
          </a:p>
          <a:p>
            <a:pPr>
              <a:spcBef>
                <a:spcPts val="600"/>
              </a:spcBef>
            </a:pPr>
            <a:endParaRPr lang="en-US" altLang="en-US" sz="2800" dirty="0"/>
          </a:p>
          <a:p>
            <a:pPr>
              <a:spcBef>
                <a:spcPts val="600"/>
              </a:spcBef>
            </a:pPr>
            <a:r>
              <a:rPr lang="en-US" altLang="en-US" dirty="0"/>
              <a:t>Veterans Benefits Manual (VBM), 2024/2025 Edition. Ch 20, pg. 1968</a:t>
            </a:r>
          </a:p>
          <a:p>
            <a:pPr>
              <a:spcBef>
                <a:spcPts val="600"/>
              </a:spcBef>
            </a:pPr>
            <a:endParaRPr lang="en-US" altLang="en-US" sz="2800" dirty="0"/>
          </a:p>
          <a:p>
            <a:pPr>
              <a:spcBef>
                <a:spcPts val="600"/>
              </a:spcBef>
            </a:pPr>
            <a:r>
              <a:rPr lang="en-US" altLang="en-US" dirty="0"/>
              <a:t>VA Website CRCS Link: </a:t>
            </a:r>
            <a:r>
              <a:rPr lang="en-US" altLang="en-US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https://www.va.gov/resources/combat-related-special-compensation-crsc/</a:t>
            </a:r>
            <a:endParaRPr lang="en-US" altLang="en-US" dirty="0">
              <a:solidFill>
                <a:srgbClr val="FF0000"/>
              </a:solidFill>
            </a:endParaRPr>
          </a:p>
          <a:p>
            <a:pPr>
              <a:spcBef>
                <a:spcPts val="600"/>
              </a:spcBef>
            </a:pPr>
            <a:endParaRPr lang="en-US" altLang="en-US" dirty="0"/>
          </a:p>
          <a:p>
            <a:pPr>
              <a:spcBef>
                <a:spcPts val="600"/>
              </a:spcBef>
            </a:pPr>
            <a:r>
              <a:rPr lang="en-US" altLang="en-US" dirty="0"/>
              <a:t>DFAS Website CRSC / CRDP Link: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en-US" dirty="0">
                <a:solidFill>
                  <a:srgbClr val="00B0F0"/>
                </a:solidFill>
              </a:rPr>
              <a:t>  </a:t>
            </a:r>
            <a:r>
              <a:rPr lang="en-US" altLang="en-US" u="sng" dirty="0">
                <a:solidFill>
                  <a:srgbClr val="FF0000"/>
                </a:solidFill>
              </a:rPr>
              <a:t>https://www.dfas.mil/RetiredMilitary/disability/payment/</a:t>
            </a:r>
          </a:p>
          <a:p>
            <a:pPr>
              <a:spcBef>
                <a:spcPts val="600"/>
              </a:spcBef>
            </a:pPr>
            <a:endParaRPr lang="en-US" altLang="en-US" sz="2800" dirty="0"/>
          </a:p>
          <a:p>
            <a:pPr>
              <a:spcBef>
                <a:spcPts val="600"/>
              </a:spcBef>
            </a:pPr>
            <a:endParaRPr lang="en-US" altLang="en-US" sz="2800" dirty="0"/>
          </a:p>
          <a:p>
            <a:pPr marL="0" indent="0">
              <a:spcBef>
                <a:spcPts val="600"/>
              </a:spcBef>
              <a:buNone/>
            </a:pPr>
            <a:endParaRPr lang="en-US" dirty="0"/>
          </a:p>
          <a:p>
            <a:pPr marL="0" indent="0">
              <a:spcBef>
                <a:spcPts val="600"/>
              </a:spcBef>
              <a:buNone/>
            </a:pPr>
            <a:endParaRPr lang="en-US" dirty="0"/>
          </a:p>
          <a:p>
            <a:pPr marL="0" indent="0" algn="ctr">
              <a:spcBef>
                <a:spcPts val="600"/>
              </a:spcBef>
              <a:buNone/>
            </a:pPr>
            <a:endParaRPr lang="en-US" dirty="0"/>
          </a:p>
          <a:p>
            <a:pPr marL="0" indent="0">
              <a:spcBef>
                <a:spcPts val="60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26895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466C55C2-50F2-4481-9774-4AF5A6E5D4C0}"/>
              </a:ext>
            </a:extLst>
          </p:cNvPr>
          <p:cNvGrpSpPr/>
          <p:nvPr/>
        </p:nvGrpSpPr>
        <p:grpSpPr>
          <a:xfrm>
            <a:off x="77118" y="171987"/>
            <a:ext cx="11954072" cy="4442302"/>
            <a:chOff x="1570040" y="1113871"/>
            <a:chExt cx="10175458" cy="3834664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8419507C-EB71-4FA8-8AEC-26E693381503}"/>
                </a:ext>
              </a:extLst>
            </p:cNvPr>
            <p:cNvSpPr txBox="1"/>
            <p:nvPr/>
          </p:nvSpPr>
          <p:spPr>
            <a:xfrm>
              <a:off x="1641280" y="1113871"/>
              <a:ext cx="10104218" cy="4770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endParaRPr lang="en-US" sz="3400" b="1" dirty="0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05FC7103-C0C6-4753-A1A6-0945A5BCCD07}"/>
                </a:ext>
              </a:extLst>
            </p:cNvPr>
            <p:cNvSpPr txBox="1"/>
            <p:nvPr/>
          </p:nvSpPr>
          <p:spPr>
            <a:xfrm>
              <a:off x="1570040" y="2588433"/>
              <a:ext cx="10175458" cy="2360102"/>
            </a:xfrm>
            <a:prstGeom prst="rect">
              <a:avLst/>
            </a:prstGeom>
            <a:noFill/>
          </p:spPr>
          <p:txBody>
            <a:bodyPr wrap="square" numCol="1" rtlCol="0">
              <a:spAutoFit/>
            </a:bodyPr>
            <a:lstStyle/>
            <a:p>
              <a:pPr algn="ctr">
                <a:lnSpc>
                  <a:spcPts val="2600"/>
                </a:lnSpc>
                <a:spcAft>
                  <a:spcPts val="600"/>
                </a:spcAft>
              </a:pPr>
              <a:r>
                <a:rPr lang="en-US" sz="4000" kern="1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Questions?</a:t>
              </a:r>
            </a:p>
            <a:p>
              <a:pPr algn="ctr">
                <a:lnSpc>
                  <a:spcPts val="2600"/>
                </a:lnSpc>
                <a:spcAft>
                  <a:spcPts val="600"/>
                </a:spcAft>
              </a:pPr>
              <a:endParaRPr lang="en-US" sz="40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ts val="2600"/>
                </a:lnSpc>
                <a:spcAft>
                  <a:spcPts val="600"/>
                </a:spcAft>
              </a:pPr>
              <a:r>
                <a:rPr lang="en-US" sz="2800" kern="1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Contact Info</a:t>
              </a:r>
            </a:p>
            <a:p>
              <a:pPr algn="ctr">
                <a:lnSpc>
                  <a:spcPts val="2600"/>
                </a:lnSpc>
                <a:spcAft>
                  <a:spcPts val="600"/>
                </a:spcAft>
              </a:pPr>
              <a:r>
                <a:rPr lang="en-US" sz="2000" kern="1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Assistant Superintendent John Murray</a:t>
              </a:r>
            </a:p>
            <a:p>
              <a:pPr algn="ctr">
                <a:lnSpc>
                  <a:spcPts val="2600"/>
                </a:lnSpc>
                <a:spcAft>
                  <a:spcPts val="600"/>
                </a:spcAft>
              </a:pPr>
              <a:r>
                <a:rPr lang="en-US" altLang="en-US" sz="2000" dirty="0">
                  <a:latin typeface="+mn-lt"/>
                </a:rPr>
                <a:t>O - 847-377-3344</a:t>
              </a:r>
              <a:br>
                <a:rPr lang="en-US" altLang="en-US" sz="2000" dirty="0">
                  <a:latin typeface="+mn-lt"/>
                </a:rPr>
              </a:br>
              <a:r>
                <a:rPr lang="en-US" altLang="en-US" sz="2000" dirty="0">
                  <a:latin typeface="+mn-lt"/>
                </a:rPr>
                <a:t>E - jmurray@lakecountyil.gov</a:t>
              </a:r>
              <a:br>
                <a:rPr lang="en-US" altLang="en-US" sz="4400" dirty="0">
                  <a:latin typeface="+mn-lt"/>
                </a:rPr>
              </a:br>
              <a:endParaRPr lang="en-US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1C01B92D-36C3-E91B-1ED5-FA28BB3C625E}"/>
              </a:ext>
            </a:extLst>
          </p:cNvPr>
          <p:cNvSpPr txBox="1"/>
          <p:nvPr/>
        </p:nvSpPr>
        <p:spPr>
          <a:xfrm>
            <a:off x="4041057" y="3899971"/>
            <a:ext cx="414447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000" b="1" u="sng" dirty="0"/>
          </a:p>
          <a:p>
            <a:pPr algn="ctr"/>
            <a:endParaRPr lang="en-US" sz="2000" b="1" u="sng" dirty="0"/>
          </a:p>
          <a:p>
            <a:pPr algn="ctr"/>
            <a:r>
              <a:rPr lang="en-US" sz="2000" b="1" u="sng" dirty="0"/>
              <a:t>Office Contact:</a:t>
            </a:r>
          </a:p>
          <a:p>
            <a:pPr algn="ctr"/>
            <a:r>
              <a:rPr lang="en-US" sz="2000" dirty="0"/>
              <a:t>Veterans Assistance Commission of Lake County</a:t>
            </a:r>
          </a:p>
          <a:p>
            <a:pPr algn="ctr"/>
            <a:r>
              <a:rPr lang="en-US" sz="20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veterans@lakecountyil.gov</a:t>
            </a:r>
            <a:endParaRPr lang="en-US" sz="2000" dirty="0">
              <a:solidFill>
                <a:srgbClr val="FF0000"/>
              </a:solidFill>
            </a:endParaRPr>
          </a:p>
          <a:p>
            <a:pPr algn="ctr"/>
            <a:r>
              <a:rPr lang="en-US" sz="2000" dirty="0"/>
              <a:t>847-377-3344</a:t>
            </a:r>
          </a:p>
        </p:txBody>
      </p:sp>
    </p:spTree>
    <p:extLst>
      <p:ext uri="{BB962C8B-B14F-4D97-AF65-F5344CB8AC3E}">
        <p14:creationId xmlns:p14="http://schemas.microsoft.com/office/powerpoint/2010/main" val="133544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EE8026-B47C-6889-2588-DF7DE090B8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9A39B74-87B8-AF1B-80AB-B6603A634752}"/>
              </a:ext>
            </a:extLst>
          </p:cNvPr>
          <p:cNvCxnSpPr>
            <a:cxnSpLocks/>
          </p:cNvCxnSpPr>
          <p:nvPr/>
        </p:nvCxnSpPr>
        <p:spPr>
          <a:xfrm>
            <a:off x="448350" y="1131673"/>
            <a:ext cx="1069689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0D7BA1B5-4FAD-B09F-AB91-2E1A6AE5A44D}"/>
              </a:ext>
            </a:extLst>
          </p:cNvPr>
          <p:cNvSpPr txBox="1"/>
          <p:nvPr/>
        </p:nvSpPr>
        <p:spPr>
          <a:xfrm>
            <a:off x="409621" y="314323"/>
            <a:ext cx="113727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457200">
              <a:defRPr/>
            </a:pPr>
            <a:r>
              <a:rPr lang="en-US" alt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Concurrent Retirement and Disability Pay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Content Placeholder 7">
            <a:extLst>
              <a:ext uri="{FF2B5EF4-FFF2-40B4-BE49-F238E27FC236}">
                <a16:creationId xmlns:a16="http://schemas.microsoft.com/office/drawing/2014/main" id="{04FAD425-07BC-E8E5-11B7-37DDEDBB78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5602" y="1484453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600"/>
              </a:spcBef>
              <a:buNone/>
            </a:pPr>
            <a:r>
              <a:rPr lang="en-US" sz="3600" b="1" u="sng" dirty="0"/>
              <a:t>Phase in of Full Concurrent Receipt</a:t>
            </a:r>
          </a:p>
          <a:p>
            <a:pPr marL="0" indent="0" algn="ctr">
              <a:spcBef>
                <a:spcPts val="600"/>
              </a:spcBef>
              <a:buNone/>
            </a:pPr>
            <a:endParaRPr lang="en-US" dirty="0"/>
          </a:p>
          <a:p>
            <a:pPr>
              <a:spcBef>
                <a:spcPts val="600"/>
              </a:spcBef>
            </a:pPr>
            <a:r>
              <a:rPr lang="en-US" dirty="0"/>
              <a:t>Began in January 2004 and was completed in 2014</a:t>
            </a:r>
          </a:p>
          <a:p>
            <a:pPr>
              <a:spcBef>
                <a:spcPts val="600"/>
              </a:spcBef>
            </a:pPr>
            <a:endParaRPr lang="en-US" dirty="0"/>
          </a:p>
          <a:p>
            <a:pPr>
              <a:spcBef>
                <a:spcPts val="600"/>
              </a:spcBef>
            </a:pPr>
            <a:r>
              <a:rPr lang="en-US" dirty="0"/>
              <a:t>100% schedular and TDIU ratings receive full concurrent receipt effective January 1,2005</a:t>
            </a:r>
          </a:p>
        </p:txBody>
      </p:sp>
    </p:spTree>
    <p:extLst>
      <p:ext uri="{BB962C8B-B14F-4D97-AF65-F5344CB8AC3E}">
        <p14:creationId xmlns:p14="http://schemas.microsoft.com/office/powerpoint/2010/main" val="539763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E2DC7A-5806-5696-4490-432F4A0FB4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47DCDAC-FC2A-10B1-7B5A-B4DDB06B9907}"/>
              </a:ext>
            </a:extLst>
          </p:cNvPr>
          <p:cNvCxnSpPr>
            <a:cxnSpLocks/>
          </p:cNvCxnSpPr>
          <p:nvPr/>
        </p:nvCxnSpPr>
        <p:spPr>
          <a:xfrm>
            <a:off x="448350" y="1131673"/>
            <a:ext cx="1069689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F3AFDB92-1FE3-5CFA-3524-263B1F71A90B}"/>
              </a:ext>
            </a:extLst>
          </p:cNvPr>
          <p:cNvSpPr txBox="1"/>
          <p:nvPr/>
        </p:nvSpPr>
        <p:spPr>
          <a:xfrm>
            <a:off x="409621" y="314323"/>
            <a:ext cx="113727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457200">
              <a:defRPr/>
            </a:pPr>
            <a:r>
              <a:rPr lang="en-US" alt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Concurrent Retirement and Disability Pay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Content Placeholder 7">
            <a:extLst>
              <a:ext uri="{FF2B5EF4-FFF2-40B4-BE49-F238E27FC236}">
                <a16:creationId xmlns:a16="http://schemas.microsoft.com/office/drawing/2014/main" id="{904D60BA-AE53-55B1-7006-A92A3C47D7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5602" y="1484453"/>
            <a:ext cx="10515600" cy="4351338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n-US" dirty="0"/>
              <a:t>No application needed for CRDP</a:t>
            </a:r>
          </a:p>
          <a:p>
            <a:pPr>
              <a:spcBef>
                <a:spcPts val="600"/>
              </a:spcBef>
            </a:pPr>
            <a:endParaRPr lang="en-US" dirty="0"/>
          </a:p>
          <a:p>
            <a:pPr>
              <a:spcBef>
                <a:spcPts val="600"/>
              </a:spcBef>
            </a:pPr>
            <a:r>
              <a:rPr lang="en-US" dirty="0"/>
              <a:t>VA and DFAS communicate in these cases and retiree will receive the correct payment </a:t>
            </a:r>
          </a:p>
          <a:p>
            <a:pPr lvl="1">
              <a:spcBef>
                <a:spcPts val="600"/>
              </a:spcBef>
            </a:pPr>
            <a:r>
              <a:rPr lang="en-US" sz="2800" dirty="0"/>
              <a:t>“Trust, but verify that payments are accurate”</a:t>
            </a:r>
          </a:p>
        </p:txBody>
      </p:sp>
    </p:spTree>
    <p:extLst>
      <p:ext uri="{BB962C8B-B14F-4D97-AF65-F5344CB8AC3E}">
        <p14:creationId xmlns:p14="http://schemas.microsoft.com/office/powerpoint/2010/main" val="1635943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216B35-C4C8-F143-1956-3A77A1C926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BDD786A-4B38-9682-6663-36258FD634DF}"/>
              </a:ext>
            </a:extLst>
          </p:cNvPr>
          <p:cNvCxnSpPr>
            <a:cxnSpLocks/>
          </p:cNvCxnSpPr>
          <p:nvPr/>
        </p:nvCxnSpPr>
        <p:spPr>
          <a:xfrm>
            <a:off x="448350" y="1131673"/>
            <a:ext cx="1069689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B5A6A800-1DFC-54E3-32FC-4A061C252C79}"/>
              </a:ext>
            </a:extLst>
          </p:cNvPr>
          <p:cNvSpPr txBox="1"/>
          <p:nvPr/>
        </p:nvSpPr>
        <p:spPr>
          <a:xfrm>
            <a:off x="409621" y="314323"/>
            <a:ext cx="113727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457200">
              <a:defRPr/>
            </a:pPr>
            <a:r>
              <a:rPr lang="en-US" alt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Combat Related Special Compensation (CSRC) 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Content Placeholder 7">
            <a:extLst>
              <a:ext uri="{FF2B5EF4-FFF2-40B4-BE49-F238E27FC236}">
                <a16:creationId xmlns:a16="http://schemas.microsoft.com/office/drawing/2014/main" id="{ADD64571-B3E1-F49A-3A86-02C10AD4A4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5602" y="1484453"/>
            <a:ext cx="10515600" cy="4351338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n-US" dirty="0"/>
              <a:t>VA does NOT make the determination for CRSC, the service branches make the decisions and take the lead</a:t>
            </a:r>
          </a:p>
          <a:p>
            <a:pPr>
              <a:spcBef>
                <a:spcPts val="600"/>
              </a:spcBef>
            </a:pPr>
            <a:endParaRPr lang="en-US" dirty="0"/>
          </a:p>
          <a:p>
            <a:pPr>
              <a:spcBef>
                <a:spcPts val="600"/>
              </a:spcBef>
            </a:pPr>
            <a:r>
              <a:rPr lang="en-US" dirty="0"/>
              <a:t>Individual service branches will make the call based on the circumstances and evidence</a:t>
            </a:r>
          </a:p>
          <a:p>
            <a:pPr>
              <a:spcBef>
                <a:spcPts val="600"/>
              </a:spcBef>
            </a:pPr>
            <a:endParaRPr lang="en-US" dirty="0"/>
          </a:p>
          <a:p>
            <a:pPr>
              <a:spcBef>
                <a:spcPts val="600"/>
              </a:spcBef>
            </a:pPr>
            <a:r>
              <a:rPr lang="en-US" dirty="0"/>
              <a:t>Both 20-year retirees as well as medical retirees are eligible, but there are different computations</a:t>
            </a:r>
          </a:p>
          <a:p>
            <a:pPr>
              <a:spcBef>
                <a:spcPts val="600"/>
              </a:spcBef>
            </a:pPr>
            <a:endParaRPr lang="en-US" dirty="0"/>
          </a:p>
          <a:p>
            <a:pPr>
              <a:spcBef>
                <a:spcPts val="600"/>
              </a:spcBef>
            </a:pPr>
            <a:endParaRPr lang="en-US" sz="2200" dirty="0"/>
          </a:p>
          <a:p>
            <a:pPr>
              <a:spcBef>
                <a:spcPts val="600"/>
              </a:spcBef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6839347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7BCCED-0DEF-6DCE-511C-3141D81E34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0316DF8-18E7-A85A-6FAF-9F4DE9CDEC04}"/>
              </a:ext>
            </a:extLst>
          </p:cNvPr>
          <p:cNvCxnSpPr>
            <a:cxnSpLocks/>
          </p:cNvCxnSpPr>
          <p:nvPr/>
        </p:nvCxnSpPr>
        <p:spPr>
          <a:xfrm>
            <a:off x="448350" y="1131673"/>
            <a:ext cx="1069689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D30ABE65-88FB-E866-B2A0-E2FA74E7E66D}"/>
              </a:ext>
            </a:extLst>
          </p:cNvPr>
          <p:cNvSpPr txBox="1"/>
          <p:nvPr/>
        </p:nvSpPr>
        <p:spPr>
          <a:xfrm>
            <a:off x="409621" y="314323"/>
            <a:ext cx="113727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457200">
              <a:defRPr/>
            </a:pPr>
            <a:r>
              <a:rPr lang="en-US" alt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Combat Related Special Compensation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Content Placeholder 7">
            <a:extLst>
              <a:ext uri="{FF2B5EF4-FFF2-40B4-BE49-F238E27FC236}">
                <a16:creationId xmlns:a16="http://schemas.microsoft.com/office/drawing/2014/main" id="{F18A4F6F-1EA0-34EF-E103-5730EC2C8A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5602" y="1484453"/>
            <a:ext cx="10515600" cy="4351338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endParaRPr lang="en-US" sz="2200" dirty="0"/>
          </a:p>
          <a:p>
            <a:pPr>
              <a:spcBef>
                <a:spcPts val="600"/>
              </a:spcBef>
            </a:pPr>
            <a:endParaRPr lang="en-US" sz="2200" dirty="0"/>
          </a:p>
        </p:txBody>
      </p:sp>
      <p:sp>
        <p:nvSpPr>
          <p:cNvPr id="2" name="Content Placeholder 7">
            <a:extLst>
              <a:ext uri="{FF2B5EF4-FFF2-40B4-BE49-F238E27FC236}">
                <a16:creationId xmlns:a16="http://schemas.microsoft.com/office/drawing/2014/main" id="{69C48F3F-7997-C585-2753-B68CF470D4D8}"/>
              </a:ext>
            </a:extLst>
          </p:cNvPr>
          <p:cNvSpPr txBox="1">
            <a:spLocks/>
          </p:cNvSpPr>
          <p:nvPr/>
        </p:nvSpPr>
        <p:spPr>
          <a:xfrm>
            <a:off x="898002" y="1636853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</a:pPr>
            <a:endParaRPr lang="en-US" sz="2200" dirty="0"/>
          </a:p>
          <a:p>
            <a:pPr>
              <a:spcBef>
                <a:spcPts val="600"/>
              </a:spcBef>
            </a:pPr>
            <a:endParaRPr lang="en-US" sz="2200" dirty="0"/>
          </a:p>
        </p:txBody>
      </p:sp>
      <p:sp>
        <p:nvSpPr>
          <p:cNvPr id="3" name="Content Placeholder 7">
            <a:extLst>
              <a:ext uri="{FF2B5EF4-FFF2-40B4-BE49-F238E27FC236}">
                <a16:creationId xmlns:a16="http://schemas.microsoft.com/office/drawing/2014/main" id="{27F6B1C8-2FB9-D97C-E5EC-CC65E1A5A459}"/>
              </a:ext>
            </a:extLst>
          </p:cNvPr>
          <p:cNvSpPr txBox="1">
            <a:spLocks/>
          </p:cNvSpPr>
          <p:nvPr/>
        </p:nvSpPr>
        <p:spPr>
          <a:xfrm>
            <a:off x="1050402" y="1789253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600"/>
              </a:spcBef>
              <a:buNone/>
            </a:pPr>
            <a:r>
              <a:rPr lang="en-US" sz="4000" b="1" u="sng" dirty="0"/>
              <a:t>Seven</a:t>
            </a:r>
            <a:r>
              <a:rPr lang="en-US" sz="4000" dirty="0"/>
              <a:t> Categories of CRSC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4000" b="1" u="sng" dirty="0"/>
              <a:t>1. Direct</a:t>
            </a:r>
          </a:p>
          <a:p>
            <a:pPr>
              <a:spcBef>
                <a:spcPts val="600"/>
              </a:spcBef>
            </a:pPr>
            <a:endParaRPr lang="en-US" dirty="0"/>
          </a:p>
          <a:p>
            <a:pPr>
              <a:spcBef>
                <a:spcPts val="600"/>
              </a:spcBef>
            </a:pPr>
            <a:r>
              <a:rPr lang="en-US" sz="3200" dirty="0"/>
              <a:t>Result of armed conflict</a:t>
            </a:r>
          </a:p>
          <a:p>
            <a:pPr>
              <a:spcBef>
                <a:spcPts val="600"/>
              </a:spcBef>
            </a:pPr>
            <a:endParaRPr lang="en-US" sz="3200" dirty="0"/>
          </a:p>
          <a:p>
            <a:pPr>
              <a:spcBef>
                <a:spcPts val="600"/>
              </a:spcBef>
            </a:pPr>
            <a:r>
              <a:rPr lang="en-US" sz="3200" dirty="0"/>
              <a:t>Examples: Bullet wounds, veteran dove for cover from incoming fire, PTSD, secondary conditions, etc.</a:t>
            </a:r>
          </a:p>
        </p:txBody>
      </p:sp>
    </p:spTree>
    <p:extLst>
      <p:ext uri="{BB962C8B-B14F-4D97-AF65-F5344CB8AC3E}">
        <p14:creationId xmlns:p14="http://schemas.microsoft.com/office/powerpoint/2010/main" val="20629030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2B2451-BF3A-C8F7-A525-FBB1BEE6C5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5291740-6F14-A895-6078-351634604E63}"/>
              </a:ext>
            </a:extLst>
          </p:cNvPr>
          <p:cNvCxnSpPr>
            <a:cxnSpLocks/>
          </p:cNvCxnSpPr>
          <p:nvPr/>
        </p:nvCxnSpPr>
        <p:spPr>
          <a:xfrm>
            <a:off x="448350" y="1131673"/>
            <a:ext cx="1069689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1FA8CB77-AFBF-8ADD-93CB-8F3E63ECD055}"/>
              </a:ext>
            </a:extLst>
          </p:cNvPr>
          <p:cNvSpPr txBox="1"/>
          <p:nvPr/>
        </p:nvSpPr>
        <p:spPr>
          <a:xfrm>
            <a:off x="409621" y="314323"/>
            <a:ext cx="113727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457200">
              <a:defRPr/>
            </a:pPr>
            <a:r>
              <a:rPr lang="en-US" alt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Combat Related Special Compensation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Content Placeholder 7">
            <a:extLst>
              <a:ext uri="{FF2B5EF4-FFF2-40B4-BE49-F238E27FC236}">
                <a16:creationId xmlns:a16="http://schemas.microsoft.com/office/drawing/2014/main" id="{C604291A-CE3F-F75B-ACE2-99159BFBC4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5602" y="1484453"/>
            <a:ext cx="10515600" cy="4351338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endParaRPr lang="en-US" sz="2200" dirty="0"/>
          </a:p>
          <a:p>
            <a:pPr>
              <a:spcBef>
                <a:spcPts val="600"/>
              </a:spcBef>
            </a:pPr>
            <a:endParaRPr lang="en-US" sz="2200" dirty="0"/>
          </a:p>
        </p:txBody>
      </p:sp>
      <p:sp>
        <p:nvSpPr>
          <p:cNvPr id="2" name="Content Placeholder 7">
            <a:extLst>
              <a:ext uri="{FF2B5EF4-FFF2-40B4-BE49-F238E27FC236}">
                <a16:creationId xmlns:a16="http://schemas.microsoft.com/office/drawing/2014/main" id="{9FA38BFE-92CB-56E2-8F43-DD1F5FA76D8C}"/>
              </a:ext>
            </a:extLst>
          </p:cNvPr>
          <p:cNvSpPr txBox="1">
            <a:spLocks/>
          </p:cNvSpPr>
          <p:nvPr/>
        </p:nvSpPr>
        <p:spPr>
          <a:xfrm>
            <a:off x="898002" y="1636853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</a:pPr>
            <a:endParaRPr lang="en-US" sz="2200" dirty="0"/>
          </a:p>
          <a:p>
            <a:pPr>
              <a:spcBef>
                <a:spcPts val="600"/>
              </a:spcBef>
            </a:pPr>
            <a:endParaRPr lang="en-US" sz="2200" dirty="0"/>
          </a:p>
        </p:txBody>
      </p:sp>
      <p:sp>
        <p:nvSpPr>
          <p:cNvPr id="3" name="Content Placeholder 7">
            <a:extLst>
              <a:ext uri="{FF2B5EF4-FFF2-40B4-BE49-F238E27FC236}">
                <a16:creationId xmlns:a16="http://schemas.microsoft.com/office/drawing/2014/main" id="{DBA2F5B9-5AA7-2702-BB0C-5B22F3DD68AD}"/>
              </a:ext>
            </a:extLst>
          </p:cNvPr>
          <p:cNvSpPr txBox="1">
            <a:spLocks/>
          </p:cNvSpPr>
          <p:nvPr/>
        </p:nvSpPr>
        <p:spPr>
          <a:xfrm>
            <a:off x="1050402" y="1789253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buNone/>
            </a:pPr>
            <a:r>
              <a:rPr lang="en-US" sz="4000" b="1" u="sng" dirty="0"/>
              <a:t>2. Instrumentality of war</a:t>
            </a:r>
          </a:p>
          <a:p>
            <a:pPr>
              <a:spcBef>
                <a:spcPts val="600"/>
              </a:spcBef>
            </a:pPr>
            <a:endParaRPr lang="en-US" dirty="0"/>
          </a:p>
          <a:p>
            <a:pPr>
              <a:spcBef>
                <a:spcPts val="600"/>
              </a:spcBef>
            </a:pPr>
            <a:r>
              <a:rPr lang="en-US" sz="3200" dirty="0"/>
              <a:t>Vehicles, vessels, weapons, or devices used for military service and used for it’s intended military purpose when injury or event occurred </a:t>
            </a:r>
          </a:p>
          <a:p>
            <a:pPr>
              <a:spcBef>
                <a:spcPts val="600"/>
              </a:spcBef>
            </a:pPr>
            <a:endParaRPr lang="en-US" sz="3200" dirty="0"/>
          </a:p>
          <a:p>
            <a:pPr>
              <a:spcBef>
                <a:spcPts val="600"/>
              </a:spcBef>
            </a:pPr>
            <a:r>
              <a:rPr lang="en-US" sz="3200" dirty="0"/>
              <a:t>Examples: Injuries from IED’s, Falling off a tank during training, GSW during training, if injured while performing training exercises for war</a:t>
            </a:r>
          </a:p>
          <a:p>
            <a:pPr>
              <a:spcBef>
                <a:spcPts val="600"/>
              </a:spcBef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1969940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F0072C-FEBF-65A7-DD93-7F8BB99042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B5492A0-CA9C-3E5B-C37A-F8B4048A3127}"/>
              </a:ext>
            </a:extLst>
          </p:cNvPr>
          <p:cNvCxnSpPr>
            <a:cxnSpLocks/>
          </p:cNvCxnSpPr>
          <p:nvPr/>
        </p:nvCxnSpPr>
        <p:spPr>
          <a:xfrm>
            <a:off x="448350" y="1131673"/>
            <a:ext cx="1069689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6392C926-1D7A-C688-8631-4EFB09718915}"/>
              </a:ext>
            </a:extLst>
          </p:cNvPr>
          <p:cNvSpPr txBox="1"/>
          <p:nvPr/>
        </p:nvSpPr>
        <p:spPr>
          <a:xfrm>
            <a:off x="409621" y="314323"/>
            <a:ext cx="113727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457200">
              <a:defRPr/>
            </a:pPr>
            <a:r>
              <a:rPr lang="en-US" alt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Combat Related Special Compensation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Content Placeholder 7">
            <a:extLst>
              <a:ext uri="{FF2B5EF4-FFF2-40B4-BE49-F238E27FC236}">
                <a16:creationId xmlns:a16="http://schemas.microsoft.com/office/drawing/2014/main" id="{F6BB1070-9F7A-9FD2-A4EF-90CEC0B292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5602" y="1484453"/>
            <a:ext cx="10515600" cy="4351338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endParaRPr lang="en-US" sz="2200" dirty="0"/>
          </a:p>
          <a:p>
            <a:pPr>
              <a:spcBef>
                <a:spcPts val="600"/>
              </a:spcBef>
            </a:pPr>
            <a:endParaRPr lang="en-US" sz="2200" dirty="0"/>
          </a:p>
        </p:txBody>
      </p:sp>
      <p:sp>
        <p:nvSpPr>
          <p:cNvPr id="2" name="Content Placeholder 7">
            <a:extLst>
              <a:ext uri="{FF2B5EF4-FFF2-40B4-BE49-F238E27FC236}">
                <a16:creationId xmlns:a16="http://schemas.microsoft.com/office/drawing/2014/main" id="{8DA998D9-82ED-8880-34B8-3798BBD29BA9}"/>
              </a:ext>
            </a:extLst>
          </p:cNvPr>
          <p:cNvSpPr txBox="1">
            <a:spLocks/>
          </p:cNvSpPr>
          <p:nvPr/>
        </p:nvSpPr>
        <p:spPr>
          <a:xfrm>
            <a:off x="898002" y="1636853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</a:pPr>
            <a:endParaRPr lang="en-US" sz="2200" dirty="0"/>
          </a:p>
          <a:p>
            <a:pPr>
              <a:spcBef>
                <a:spcPts val="600"/>
              </a:spcBef>
            </a:pPr>
            <a:endParaRPr lang="en-US" sz="2200" dirty="0"/>
          </a:p>
        </p:txBody>
      </p:sp>
      <p:sp>
        <p:nvSpPr>
          <p:cNvPr id="3" name="Content Placeholder 7">
            <a:extLst>
              <a:ext uri="{FF2B5EF4-FFF2-40B4-BE49-F238E27FC236}">
                <a16:creationId xmlns:a16="http://schemas.microsoft.com/office/drawing/2014/main" id="{6E388808-92E1-EB55-4C6A-1E7AC738F2C9}"/>
              </a:ext>
            </a:extLst>
          </p:cNvPr>
          <p:cNvSpPr txBox="1">
            <a:spLocks/>
          </p:cNvSpPr>
          <p:nvPr/>
        </p:nvSpPr>
        <p:spPr>
          <a:xfrm>
            <a:off x="1050402" y="1789253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buNone/>
            </a:pPr>
            <a:r>
              <a:rPr lang="en-US" sz="4000" b="1" u="sng" dirty="0"/>
              <a:t>3. Conditions simulating war</a:t>
            </a:r>
          </a:p>
          <a:p>
            <a:pPr>
              <a:spcBef>
                <a:spcPts val="600"/>
              </a:spcBef>
            </a:pPr>
            <a:endParaRPr lang="en-US" dirty="0"/>
          </a:p>
          <a:p>
            <a:pPr>
              <a:spcBef>
                <a:spcPts val="600"/>
              </a:spcBef>
            </a:pPr>
            <a:r>
              <a:rPr lang="en-US" sz="3200" dirty="0"/>
              <a:t>Training exercises for war</a:t>
            </a:r>
          </a:p>
          <a:p>
            <a:pPr>
              <a:spcBef>
                <a:spcPts val="600"/>
              </a:spcBef>
            </a:pPr>
            <a:endParaRPr lang="en-US" sz="3200" dirty="0"/>
          </a:p>
          <a:p>
            <a:pPr>
              <a:spcBef>
                <a:spcPts val="600"/>
              </a:spcBef>
            </a:pPr>
            <a:r>
              <a:rPr lang="en-US" sz="3200" dirty="0"/>
              <a:t>Examples: Field training, airborne exercises, surface and submarine fleet exercises</a:t>
            </a:r>
          </a:p>
          <a:p>
            <a:pPr>
              <a:spcBef>
                <a:spcPts val="600"/>
              </a:spcBef>
            </a:pPr>
            <a:endParaRPr lang="en-US" sz="3200" dirty="0"/>
          </a:p>
          <a:p>
            <a:pPr>
              <a:spcBef>
                <a:spcPts val="600"/>
              </a:spcBef>
            </a:pPr>
            <a:r>
              <a:rPr lang="en-US" sz="3200" dirty="0"/>
              <a:t>NOT physical training for PT</a:t>
            </a:r>
          </a:p>
          <a:p>
            <a:pPr>
              <a:spcBef>
                <a:spcPts val="600"/>
              </a:spcBef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11877281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E1287914D5D8841922A6E067C4DB79A" ma:contentTypeVersion="5" ma:contentTypeDescription="Create a new document." ma:contentTypeScope="" ma:versionID="9de5c10ca2114c4c288560a24287c088">
  <xsd:schema xmlns:xsd="http://www.w3.org/2001/XMLSchema" xmlns:xs="http://www.w3.org/2001/XMLSchema" xmlns:p="http://schemas.microsoft.com/office/2006/metadata/properties" xmlns:ns3="9b276fcc-d271-4329-8032-fb3032085ea5" xmlns:ns4="fa85dc40-b858-4db3-9ed6-a993039d76a2" targetNamespace="http://schemas.microsoft.com/office/2006/metadata/properties" ma:root="true" ma:fieldsID="d29958f0edd2cc9fde0f9bd1ea51c2db" ns3:_="" ns4:_="">
    <xsd:import namespace="9b276fcc-d271-4329-8032-fb3032085ea5"/>
    <xsd:import namespace="fa85dc40-b858-4db3-9ed6-a993039d76a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276fcc-d271-4329-8032-fb3032085e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85dc40-b858-4db3-9ed6-a993039d76a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021DFDB-AF30-429A-987F-A7D1F0D8A02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BDB229D-FFBA-43C7-B996-3FCA4A80DB35}">
  <ds:schemaRefs>
    <ds:schemaRef ds:uri="http://schemas.microsoft.com/office/infopath/2007/PartnerControls"/>
    <ds:schemaRef ds:uri="http://purl.org/dc/elements/1.1/"/>
    <ds:schemaRef ds:uri="fa85dc40-b858-4db3-9ed6-a993039d76a2"/>
    <ds:schemaRef ds:uri="http://www.w3.org/XML/1998/namespace"/>
    <ds:schemaRef ds:uri="http://schemas.microsoft.com/office/2006/documentManagement/types"/>
    <ds:schemaRef ds:uri="http://purl.org/dc/dcmitype/"/>
    <ds:schemaRef ds:uri="9b276fcc-d271-4329-8032-fb3032085ea5"/>
    <ds:schemaRef ds:uri="http://schemas.microsoft.com/office/2006/metadata/properties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3B61D504-862D-46D5-A4E8-8632055C2DB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b276fcc-d271-4329-8032-fb3032085ea5"/>
    <ds:schemaRef ds:uri="fa85dc40-b858-4db3-9ed6-a993039d76a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5207</TotalTime>
  <Words>1870</Words>
  <Application>Microsoft Office PowerPoint</Application>
  <PresentationFormat>Widescreen</PresentationFormat>
  <Paragraphs>316</Paragraphs>
  <Slides>32</Slides>
  <Notes>32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8" baseType="lpstr">
      <vt:lpstr>Arial</vt:lpstr>
      <vt:lpstr>Calibri</vt:lpstr>
      <vt:lpstr>Calibri Light</vt:lpstr>
      <vt:lpstr>Times New Roman</vt:lpstr>
      <vt:lpstr>1_Office Theme</vt:lpstr>
      <vt:lpstr>Acrobat Document</vt:lpstr>
      <vt:lpstr>Concurrent Retirement and Disability Pay / Combat Related Special Compensation   Assistant Superintendent John Murray O - 847-377-3344 E - jmurray@lakecountyil.gov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Veterans Assistance Commission of Lake County</dc:title>
  <dc:creator>McNerney, Shane</dc:creator>
  <cp:lastModifiedBy>John Murray</cp:lastModifiedBy>
  <cp:revision>56</cp:revision>
  <dcterms:created xsi:type="dcterms:W3CDTF">2023-08-30T21:45:15Z</dcterms:created>
  <dcterms:modified xsi:type="dcterms:W3CDTF">2025-09-15T05:21:54Z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d190e0c1-3f8a-4e11-9a3e-09f790b73206</vt:lpwstr>
  </property>
  <property fmtid="{D5CDD505-2E9C-101B-9397-08002B2CF9AE}" pid="3" name="Tags">
    <vt:lpwstr>Permanent</vt:lpwstr>
  </property>
  <property fmtid="{D5CDD505-2E9C-101B-9397-08002B2CF9AE}" pid="4" name="ContentTypeId">
    <vt:lpwstr>0x0101005E1287914D5D8841922A6E067C4DB79A</vt:lpwstr>
  </property>
  <property fmtid="{D5CDD505-2E9C-101B-9397-08002B2CF9AE}" pid="5" name="Retention">
    <vt:lpwstr>P</vt:lpwstr>
  </property>
</Properties>
</file>